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5" r:id="rId19"/>
    <p:sldId id="276" r:id="rId20"/>
    <p:sldId id="278" r:id="rId21"/>
    <p:sldId id="279" r:id="rId22"/>
    <p:sldId id="28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4660"/>
  </p:normalViewPr>
  <p:slideViewPr>
    <p:cSldViewPr snapToGrid="0">
      <p:cViewPr varScale="1">
        <p:scale>
          <a:sx n="70" d="100"/>
          <a:sy n="70" d="100"/>
        </p:scale>
        <p:origin x="73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C81F80-323F-4A42-8192-9202E73CE84F}" type="datetimeFigureOut">
              <a:rPr lang="en-US" smtClean="0"/>
              <a:t>4/16/2026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5AC0D-E15E-4041-AC9D-BDE32CFE7AF8}" type="slidenum">
              <a:rPr lang="en-US" smtClean="0"/>
              <a:t>‹#›</a:t>
            </a:fld>
            <a:endParaRPr lang="en-US" dirty="0"/>
          </a:p>
        </p:txBody>
      </p:sp>
    </p:spTree>
    <p:extLst>
      <p:ext uri="{BB962C8B-B14F-4D97-AF65-F5344CB8AC3E}">
        <p14:creationId xmlns:p14="http://schemas.microsoft.com/office/powerpoint/2010/main" val="478795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200" dirty="0" smtClean="0"/>
              <a:t>Moving from a "guess-and-check" methodology to a proactive "predict-and-prevent" standard of care through human-AI collaboration.</a:t>
            </a:r>
          </a:p>
          <a:p>
            <a:endParaRPr lang="en-US" dirty="0"/>
          </a:p>
        </p:txBody>
      </p:sp>
      <p:sp>
        <p:nvSpPr>
          <p:cNvPr id="4" name="Slide Number Placeholder 3"/>
          <p:cNvSpPr>
            <a:spLocks noGrp="1"/>
          </p:cNvSpPr>
          <p:nvPr>
            <p:ph type="sldNum" sz="quarter" idx="10"/>
          </p:nvPr>
        </p:nvSpPr>
        <p:spPr/>
        <p:txBody>
          <a:bodyPr/>
          <a:lstStyle/>
          <a:p>
            <a:fld id="{2F55AC0D-E15E-4041-AC9D-BDE32CFE7AF8}" type="slidenum">
              <a:rPr lang="en-US" smtClean="0"/>
              <a:t>3</a:t>
            </a:fld>
            <a:endParaRPr lang="en-US" dirty="0"/>
          </a:p>
        </p:txBody>
      </p:sp>
    </p:spTree>
    <p:extLst>
      <p:ext uri="{BB962C8B-B14F-4D97-AF65-F5344CB8AC3E}">
        <p14:creationId xmlns:p14="http://schemas.microsoft.com/office/powerpoint/2010/main" val="255721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 "Quantum" Example:</a:t>
            </a:r>
            <a:r>
              <a:rPr lang="en-US" dirty="0" smtClean="0"/>
              <a:t> "To illustrate this gap, look at the </a:t>
            </a:r>
            <a:r>
              <a:rPr lang="en-US" b="1" dirty="0" smtClean="0"/>
              <a:t>Spectrum Medical Quantum</a:t>
            </a:r>
            <a:r>
              <a:rPr lang="en-US" dirty="0" smtClean="0"/>
              <a:t>. It is a masterpiece of engineering. Its Viper EMR and Vision Server can record every heartbeat and pump rotation at a 1-Hz frequency. The data is there."</a:t>
            </a:r>
            <a:endParaRPr lang="en-US" dirty="0"/>
          </a:p>
        </p:txBody>
      </p:sp>
      <p:sp>
        <p:nvSpPr>
          <p:cNvPr id="4" name="Slide Number Placeholder 3"/>
          <p:cNvSpPr>
            <a:spLocks noGrp="1"/>
          </p:cNvSpPr>
          <p:nvPr>
            <p:ph type="sldNum" sz="quarter" idx="10"/>
          </p:nvPr>
        </p:nvSpPr>
        <p:spPr/>
        <p:txBody>
          <a:bodyPr/>
          <a:lstStyle/>
          <a:p>
            <a:fld id="{2F55AC0D-E15E-4041-AC9D-BDE32CFE7AF8}" type="slidenum">
              <a:rPr lang="en-US" smtClean="0"/>
              <a:t>5</a:t>
            </a:fld>
            <a:endParaRPr lang="en-US" dirty="0"/>
          </a:p>
        </p:txBody>
      </p:sp>
    </p:spTree>
    <p:extLst>
      <p:ext uri="{BB962C8B-B14F-4D97-AF65-F5344CB8AC3E}">
        <p14:creationId xmlns:p14="http://schemas.microsoft.com/office/powerpoint/2010/main" val="2716093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significance isn't just about 'better math.' It’s about </a:t>
            </a:r>
            <a:r>
              <a:rPr lang="en-US" b="1" dirty="0" smtClean="0"/>
              <a:t>human endurance.</a:t>
            </a:r>
            <a:r>
              <a:rPr lang="en-US" dirty="0" smtClean="0"/>
              <a:t> We are using the </a:t>
            </a:r>
            <a:r>
              <a:rPr lang="en-US" b="1" dirty="0" smtClean="0"/>
              <a:t>1-Hz data from the Quantum</a:t>
            </a:r>
            <a:r>
              <a:rPr lang="en-US" dirty="0" smtClean="0"/>
              <a:t> to act as a second set of eyes that never gets tired, never blinks, and can see a complication coming before it even hits the patient."</a:t>
            </a:r>
            <a:endParaRPr lang="en-US" dirty="0"/>
          </a:p>
        </p:txBody>
      </p:sp>
      <p:sp>
        <p:nvSpPr>
          <p:cNvPr id="4" name="Slide Number Placeholder 3"/>
          <p:cNvSpPr>
            <a:spLocks noGrp="1"/>
          </p:cNvSpPr>
          <p:nvPr>
            <p:ph type="sldNum" sz="quarter" idx="10"/>
          </p:nvPr>
        </p:nvSpPr>
        <p:spPr/>
        <p:txBody>
          <a:bodyPr/>
          <a:lstStyle/>
          <a:p>
            <a:fld id="{2F55AC0D-E15E-4041-AC9D-BDE32CFE7AF8}" type="slidenum">
              <a:rPr lang="en-US" smtClean="0"/>
              <a:t>6</a:t>
            </a:fld>
            <a:endParaRPr lang="en-US" dirty="0"/>
          </a:p>
        </p:txBody>
      </p:sp>
    </p:spTree>
    <p:extLst>
      <p:ext uri="{BB962C8B-B14F-4D97-AF65-F5344CB8AC3E}">
        <p14:creationId xmlns:p14="http://schemas.microsoft.com/office/powerpoint/2010/main" val="1589285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AI is trained specifically to automate </a:t>
            </a:r>
            <a:r>
              <a:rPr lang="en-US" sz="1200" b="1" kern="1200" dirty="0" smtClean="0">
                <a:solidFill>
                  <a:schemeClr val="tx1"/>
                </a:solidFill>
                <a:effectLst/>
                <a:latin typeface="+mn-lt"/>
                <a:ea typeface="+mn-ea"/>
                <a:cs typeface="+mn-cs"/>
              </a:rPr>
              <a:t>GDP</a:t>
            </a:r>
            <a:r>
              <a:rPr lang="en-US" dirty="0" smtClean="0"/>
              <a:t>. While a human might wait for a 15-minute blood gas to see if oxygen delivery  is low, the RL agent is calculating every second and adjusting the pump speed (RPM) or the blender settings instantly to maintain the target.</a:t>
            </a:r>
            <a:endParaRPr lang="en-US" dirty="0"/>
          </a:p>
        </p:txBody>
      </p:sp>
      <p:sp>
        <p:nvSpPr>
          <p:cNvPr id="4" name="Slide Number Placeholder 3"/>
          <p:cNvSpPr>
            <a:spLocks noGrp="1"/>
          </p:cNvSpPr>
          <p:nvPr>
            <p:ph type="sldNum" sz="quarter" idx="10"/>
          </p:nvPr>
        </p:nvSpPr>
        <p:spPr/>
        <p:txBody>
          <a:bodyPr/>
          <a:lstStyle/>
          <a:p>
            <a:fld id="{2F55AC0D-E15E-4041-AC9D-BDE32CFE7AF8}" type="slidenum">
              <a:rPr lang="en-US" smtClean="0"/>
              <a:t>10</a:t>
            </a:fld>
            <a:endParaRPr lang="en-US" dirty="0"/>
          </a:p>
        </p:txBody>
      </p:sp>
    </p:spTree>
    <p:extLst>
      <p:ext uri="{BB962C8B-B14F-4D97-AF65-F5344CB8AC3E}">
        <p14:creationId xmlns:p14="http://schemas.microsoft.com/office/powerpoint/2010/main" val="2422994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A46F39-55DB-4F31-BC6C-1FF37DC7E877}" type="slidenum">
              <a:rPr lang="en-US" smtClean="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C31FC0-D84C-4BED-8BEB-0D8D6B988524}" type="datetimeFigureOut">
              <a:rPr lang="en-US" smtClean="0"/>
              <a:t>4/16/2026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4A46F39-55DB-4F31-BC6C-1FF37DC7E877}"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2AC31FC0-D84C-4BED-8BEB-0D8D6B988524}" type="datetimeFigureOut">
              <a:rPr lang="en-US" smtClean="0"/>
              <a:t>4/16/2026</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D4A46F39-55DB-4F31-BC6C-1FF37DC7E877}" type="slidenum">
              <a:rPr lang="en-US" smtClean="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2"/>
            <a:ext cx="8626904" cy="3681649"/>
          </a:xfrm>
        </p:spPr>
        <p:txBody>
          <a:bodyPr>
            <a:normAutofit fontScale="90000"/>
          </a:bodyPr>
          <a:lstStyle/>
          <a:p>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highlight>
                  <a:srgbClr val="008080"/>
                </a:highlight>
                <a:latin typeface="Times New Roman" panose="02020603050405020304" pitchFamily="18" charset="0"/>
                <a:cs typeface="Times New Roman" panose="02020603050405020304" pitchFamily="18" charset="0"/>
              </a:rPr>
              <a:t>role of ai in </a:t>
            </a:r>
            <a:r>
              <a:rPr lang="en-US" dirty="0">
                <a:highlight>
                  <a:srgbClr val="008080"/>
                </a:highlight>
                <a:latin typeface="Times New Roman" panose="02020603050405020304" pitchFamily="18" charset="0"/>
                <a:cs typeface="Times New Roman" panose="02020603050405020304" pitchFamily="18" charset="0"/>
              </a:rPr>
              <a:t>cardiopulmonary </a:t>
            </a:r>
            <a:r>
              <a:rPr lang="en-US" dirty="0" smtClean="0">
                <a:highlight>
                  <a:srgbClr val="008080"/>
                </a:highlight>
                <a:latin typeface="Times New Roman" panose="02020603050405020304" pitchFamily="18" charset="0"/>
                <a:cs typeface="Times New Roman" panose="02020603050405020304" pitchFamily="18" charset="0"/>
              </a:rPr>
              <a:t>bypass: A Systemic Review</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sz="2700" dirty="0" smtClean="0">
                <a:latin typeface="Times New Roman" panose="02020603050405020304" pitchFamily="18" charset="0"/>
                <a:cs typeface="Times New Roman" panose="02020603050405020304" pitchFamily="18" charset="0"/>
              </a:rPr>
              <a:t/>
            </a:r>
            <a:br>
              <a:rPr lang="en-US" sz="2700" dirty="0" smtClean="0">
                <a:latin typeface="Times New Roman" panose="02020603050405020304" pitchFamily="18" charset="0"/>
                <a:cs typeface="Times New Roman" panose="02020603050405020304" pitchFamily="18" charset="0"/>
              </a:rPr>
            </a:br>
            <a:r>
              <a:rPr lang="en-US" sz="2700" dirty="0" smtClean="0">
                <a:latin typeface="Times New Roman" panose="02020603050405020304" pitchFamily="18" charset="0"/>
                <a:cs typeface="Times New Roman" panose="02020603050405020304" pitchFamily="18" charset="0"/>
              </a:rPr>
              <a:t/>
            </a:r>
            <a:br>
              <a:rPr lang="en-US" sz="2700"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ormAutofit lnSpcReduction="10000"/>
          </a:bodyPr>
          <a:lstStyle/>
          <a:p>
            <a:r>
              <a:rPr lang="en-US" b="1" dirty="0" smtClean="0">
                <a:highlight>
                  <a:srgbClr val="008080"/>
                </a:highlight>
                <a:latin typeface="Times New Roman" panose="02020603050405020304" pitchFamily="18" charset="0"/>
                <a:cs typeface="Times New Roman" panose="02020603050405020304" pitchFamily="18" charset="0"/>
              </a:rPr>
              <a:t>Presented by: Muhammad Hassam</a:t>
            </a:r>
          </a:p>
          <a:p>
            <a:r>
              <a:rPr lang="en-US" b="1" dirty="0" smtClean="0">
                <a:highlight>
                  <a:srgbClr val="008080"/>
                </a:highlight>
                <a:latin typeface="Times New Roman" panose="02020603050405020304" pitchFamily="18" charset="0"/>
                <a:cs typeface="Times New Roman" panose="02020603050405020304" pitchFamily="18" charset="0"/>
              </a:rPr>
              <a:t>Supervised by: Miss Wadiha Waheed</a:t>
            </a:r>
          </a:p>
          <a:p>
            <a:r>
              <a:rPr lang="en-US" b="1" dirty="0" smtClean="0">
                <a:highlight>
                  <a:srgbClr val="008080"/>
                </a:highlight>
                <a:latin typeface="Times New Roman" panose="02020603050405020304" pitchFamily="18" charset="0"/>
                <a:cs typeface="Times New Roman" panose="02020603050405020304" pitchFamily="18" charset="0"/>
              </a:rPr>
              <a:t>KMU IHS Islamabad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293" y="131930"/>
            <a:ext cx="7602408" cy="1041778"/>
          </a:xfrm>
        </p:spPr>
        <p:txBody>
          <a:bodyPr/>
          <a:lstStyle/>
          <a:p>
            <a:r>
              <a:rPr lang="en-US" dirty="0" smtClean="0">
                <a:latin typeface="Times New Roman" panose="02020603050405020304" pitchFamily="18" charset="0"/>
                <a:cs typeface="Times New Roman" panose="02020603050405020304" pitchFamily="18" charset="0"/>
              </a:rPr>
              <a:t>Heamodynamic Stability:</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63418" y="1173708"/>
            <a:ext cx="10353762" cy="3695136"/>
          </a:xfrm>
        </p:spPr>
        <p:txBody>
          <a:bodyPr/>
          <a:lstStyle/>
          <a:p>
            <a:r>
              <a:rPr lang="en-US" dirty="0">
                <a:latin typeface="Times New Roman" panose="02020603050405020304" pitchFamily="18" charset="0"/>
                <a:cs typeface="Times New Roman" panose="02020603050405020304" pitchFamily="18" charset="0"/>
              </a:rPr>
              <a:t>Using "Feedback Loops" to match expert pump management</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The Engine: Reinforcement Learning (RL</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AI controlling the pump</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Using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patient’s physiological state (Blood pressure, </a:t>
            </a:r>
            <a:r>
              <a:rPr lang="en-US" dirty="0" smtClean="0">
                <a:effectLst/>
                <a:latin typeface="Times New Roman" panose="02020603050405020304" pitchFamily="18" charset="0"/>
                <a:cs typeface="Times New Roman" panose="02020603050405020304" pitchFamily="18" charset="0"/>
              </a:rPr>
              <a:t>Hb</a:t>
            </a:r>
            <a:r>
              <a:rPr lang="en-US" dirty="0" smtClean="0">
                <a:latin typeface="Times New Roman" panose="02020603050405020304" pitchFamily="18" charset="0"/>
                <a:cs typeface="Times New Roman" panose="02020603050405020304" pitchFamily="18" charset="0"/>
              </a:rPr>
              <a:t>,</a:t>
            </a:r>
            <a:r>
              <a:rPr lang="en-US" dirty="0" smtClean="0">
                <a:effectLst/>
                <a:latin typeface="Times New Roman" panose="02020603050405020304" pitchFamily="18" charset="0"/>
                <a:cs typeface="Times New Roman" panose="02020603050405020304" pitchFamily="18" charset="0"/>
              </a:rPr>
              <a:t>SvO2</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 AI is "rewarded" for maintaining the patient within optimal physiological zones</a:t>
            </a:r>
            <a:r>
              <a:rPr lang="en-US" dirty="0" smtClean="0">
                <a:latin typeface="Times New Roman" panose="02020603050405020304" pitchFamily="18" charset="0"/>
                <a:cs typeface="Times New Roman" panose="02020603050405020304" pitchFamily="18" charset="0"/>
              </a:rPr>
              <a:t>.</a:t>
            </a:r>
            <a:r>
              <a:rPr lang="en-US" dirty="0">
                <a:effectLst/>
                <a:latin typeface="Times New Roman" panose="02020603050405020304" pitchFamily="18" charset="0"/>
                <a:cs typeface="Times New Roman" panose="02020603050405020304" pitchFamily="18" charset="0"/>
              </a:rPr>
              <a:t> </a:t>
            </a:r>
            <a:endParaRPr lang="en-US" dirty="0" smtClean="0">
              <a:effectLst/>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Research </a:t>
            </a:r>
            <a:r>
              <a:rPr lang="en-US" dirty="0" smtClean="0">
                <a:latin typeface="Times New Roman" panose="02020603050405020304" pitchFamily="18" charset="0"/>
                <a:cs typeface="Times New Roman" panose="02020603050405020304" pitchFamily="18" charset="0"/>
              </a:rPr>
              <a:t>shows </a:t>
            </a:r>
            <a:r>
              <a:rPr lang="en-US" dirty="0">
                <a:latin typeface="Times New Roman" panose="02020603050405020304" pitchFamily="18" charset="0"/>
                <a:cs typeface="Times New Roman" panose="02020603050405020304" pitchFamily="18" charset="0"/>
              </a:rPr>
              <a:t>the AI achieved a </a:t>
            </a:r>
            <a:r>
              <a:rPr lang="en-US" b="1" dirty="0">
                <a:latin typeface="Times New Roman" panose="02020603050405020304" pitchFamily="18" charset="0"/>
                <a:cs typeface="Times New Roman" panose="02020603050405020304" pitchFamily="18" charset="0"/>
              </a:rPr>
              <a:t>2.6% </a:t>
            </a:r>
            <a:r>
              <a:rPr lang="en-US" b="1" dirty="0" smtClean="0">
                <a:latin typeface="Times New Roman" panose="02020603050405020304" pitchFamily="18" charset="0"/>
                <a:cs typeface="Times New Roman" panose="02020603050405020304" pitchFamily="18" charset="0"/>
              </a:rPr>
              <a:t>Error</a:t>
            </a:r>
          </a:p>
          <a:p>
            <a:pPr marL="0" indent="0">
              <a:buNone/>
            </a:pPr>
            <a:endParaRPr lang="en-US" i="1" dirty="0" smtClean="0">
              <a:latin typeface="Times New Roman" panose="02020603050405020304" pitchFamily="18" charset="0"/>
              <a:cs typeface="Times New Roman" panose="02020603050405020304" pitchFamily="18" charset="0"/>
            </a:endParaRPr>
          </a:p>
        </p:txBody>
      </p:sp>
      <p:sp>
        <p:nvSpPr>
          <p:cNvPr id="4" name="Text Box 3"/>
          <p:cNvSpPr txBox="1"/>
          <p:nvPr/>
        </p:nvSpPr>
        <p:spPr>
          <a:xfrm>
            <a:off x="1806575" y="6489700"/>
            <a:ext cx="9144635" cy="368300"/>
          </a:xfrm>
          <a:prstGeom prst="rect">
            <a:avLst/>
          </a:prstGeom>
          <a:noFill/>
        </p:spPr>
        <p:txBody>
          <a:bodyPr wrap="square" rtlCol="0" anchor="t">
            <a:spAutoFit/>
          </a:bodyPr>
          <a:lstStyle/>
          <a:p>
            <a:pPr marL="0" indent="0">
              <a:buNone/>
            </a:pPr>
            <a:r>
              <a:rPr lang="en-US" i="1" dirty="0">
                <a:latin typeface="Times New Roman" panose="02020603050405020304" pitchFamily="18" charset="0"/>
                <a:cs typeface="Times New Roman" panose="02020603050405020304" pitchFamily="18" charset="0"/>
                <a:sym typeface="+mn-ea"/>
              </a:rPr>
              <a:t>Source: Natarajan et al. (2025). "Autonomous Hemodynamic Management in CPB."</a:t>
            </a:r>
          </a:p>
        </p:txBody>
      </p:sp>
      <p:pic>
        <p:nvPicPr>
          <p:cNvPr id="5" name="Picture 4"/>
          <p:cNvPicPr/>
          <p:nvPr/>
        </p:nvPicPr>
        <p:blipFill>
          <a:blip r:embed="rId3"/>
          <a:stretch>
            <a:fillRect/>
          </a:stretch>
        </p:blipFill>
        <p:spPr>
          <a:xfrm>
            <a:off x="2959100" y="3797300"/>
            <a:ext cx="6007735" cy="207708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885" y="212725"/>
            <a:ext cx="4776716" cy="1096370"/>
          </a:xfrm>
        </p:spPr>
        <p:txBody>
          <a:bodyPr/>
          <a:lstStyle/>
          <a:p>
            <a:r>
              <a:rPr lang="en-US" dirty="0" smtClean="0">
                <a:latin typeface="Times New Roman" panose="02020603050405020304" pitchFamily="18" charset="0"/>
                <a:cs typeface="Times New Roman" panose="02020603050405020304" pitchFamily="18" charset="0"/>
              </a:rPr>
              <a:t>Prediction:</a:t>
            </a:r>
          </a:p>
        </p:txBody>
      </p:sp>
      <p:sp>
        <p:nvSpPr>
          <p:cNvPr id="3" name="Content Placeholder 2"/>
          <p:cNvSpPr>
            <a:spLocks noGrp="1"/>
          </p:cNvSpPr>
          <p:nvPr>
            <p:ph idx="1"/>
          </p:nvPr>
        </p:nvSpPr>
        <p:spPr>
          <a:xfrm>
            <a:off x="340360" y="1309370"/>
            <a:ext cx="9417050" cy="3695065"/>
          </a:xfrm>
        </p:spPr>
        <p:txBody>
          <a:bodyPr>
            <a:noAutofit/>
          </a:bodyPr>
          <a:lstStyle/>
          <a:p>
            <a:r>
              <a:rPr lang="en-US" dirty="0">
                <a:latin typeface="Times New Roman" panose="02020603050405020304" pitchFamily="18" charset="0"/>
                <a:cs typeface="Times New Roman" panose="02020603050405020304" pitchFamily="18" charset="0"/>
              </a:rPr>
              <a:t>Predicting the future to protect the organs</a:t>
            </a:r>
            <a:r>
              <a:rPr lang="en-US" dirty="0" smtClean="0">
                <a:latin typeface="Times New Roman" panose="02020603050405020304" pitchFamily="18" charset="0"/>
                <a:cs typeface="Times New Roman" panose="02020603050405020304" pitchFamily="18" charset="0"/>
              </a:rPr>
              <a:t>.</a:t>
            </a:r>
          </a:p>
          <a:p>
            <a:r>
              <a:rPr lang="en-US" b="1" dirty="0">
                <a:latin typeface="Times New Roman" panose="02020603050405020304" pitchFamily="18" charset="0"/>
                <a:cs typeface="Times New Roman" panose="02020603050405020304" pitchFamily="18" charset="0"/>
              </a:rPr>
              <a:t>Architecture:</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CatBoost &amp; Recurrent Neural Networks (RNNs</a:t>
            </a:r>
            <a:r>
              <a:rPr lang="en-US" b="1"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The goal is to predict Acute kidney Injury (AKI) and Lactate Spikes.</a:t>
            </a:r>
          </a:p>
          <a:p>
            <a:r>
              <a:rPr lang="en-US" dirty="0">
                <a:latin typeface="Times New Roman" panose="02020603050405020304" pitchFamily="18" charset="0"/>
                <a:cs typeface="Times New Roman" panose="02020603050405020304" pitchFamily="18" charset="0"/>
              </a:rPr>
              <a:t>AKI is complex and depends on many "static" factors (patient age, weight, pre-op health) combined with "dynamic" bypass data. CatBoost is world-class at handling these mixed data types to find the hidden risk</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Lactate is a "time-series" </a:t>
            </a:r>
            <a:r>
              <a:rPr lang="en-US" dirty="0" smtClean="0">
                <a:latin typeface="Times New Roman" panose="02020603050405020304" pitchFamily="18" charset="0"/>
                <a:cs typeface="Times New Roman" panose="02020603050405020304" pitchFamily="18" charset="0"/>
              </a:rPr>
              <a:t>problem it </a:t>
            </a:r>
            <a:r>
              <a:rPr lang="en-US" dirty="0">
                <a:latin typeface="Times New Roman" panose="02020603050405020304" pitchFamily="18" charset="0"/>
                <a:cs typeface="Times New Roman" panose="02020603050405020304" pitchFamily="18" charset="0"/>
              </a:rPr>
              <a:t>moves in waves. RNNs are designed to have a "memory," so they can look at the last 30 minutes of 1-Hz data and predict where the lactate level will be in the next 20 minutes.</a:t>
            </a:r>
            <a:endParaRPr lang="en-US" dirty="0" smtClean="0">
              <a:latin typeface="Times New Roman" panose="02020603050405020304" pitchFamily="18" charset="0"/>
              <a:cs typeface="Times New Roman" panose="02020603050405020304" pitchFamily="18" charset="0"/>
            </a:endParaRPr>
          </a:p>
          <a:p>
            <a:pPr marL="0" indent="0">
              <a:buNone/>
            </a:pPr>
            <a:endParaRPr lang="en-US" sz="1600" i="1" dirty="0">
              <a:latin typeface="Times New Roman" panose="02020603050405020304" pitchFamily="18" charset="0"/>
              <a:cs typeface="Times New Roman" panose="02020603050405020304" pitchFamily="18" charset="0"/>
            </a:endParaRPr>
          </a:p>
        </p:txBody>
      </p:sp>
      <p:sp>
        <p:nvSpPr>
          <p:cNvPr id="7"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The Goal:</a:t>
            </a:r>
            <a:r>
              <a:rPr kumimoji="0" lang="en-US" alt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Forecast </a:t>
            </a:r>
            <a:r>
              <a:rPr kumimoji="0" lang="en-US" alt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Acute Kidney Injury (AKI)</a:t>
            </a:r>
            <a:r>
              <a:rPr kumimoji="0" lang="en-US" alt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and </a:t>
            </a:r>
            <a:r>
              <a:rPr kumimoji="0" lang="en-US" alt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Lactate Spikes</a:t>
            </a:r>
            <a:r>
              <a:rPr kumimoji="0" lang="en-US" alt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Char char="•"/>
            </a:pPr>
            <a:endParaRPr kumimoji="0" lang="en-US" alt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4" name="Text Box 3"/>
          <p:cNvSpPr txBox="1"/>
          <p:nvPr/>
        </p:nvSpPr>
        <p:spPr>
          <a:xfrm>
            <a:off x="279400" y="6233795"/>
            <a:ext cx="12030075" cy="797560"/>
          </a:xfrm>
          <a:prstGeom prst="rect">
            <a:avLst/>
          </a:prstGeom>
          <a:noFill/>
        </p:spPr>
        <p:txBody>
          <a:bodyPr wrap="square" rtlCol="0" anchor="t">
            <a:noAutofit/>
          </a:bodyPr>
          <a:lstStyle/>
          <a:p>
            <a:pPr marL="0" indent="0">
              <a:buNone/>
            </a:pPr>
            <a:r>
              <a:rPr lang="en-US" sz="1600" b="1" dirty="0" smtClean="0">
                <a:latin typeface="Times New Roman" panose="02020603050405020304" pitchFamily="18" charset="0"/>
                <a:cs typeface="Times New Roman" panose="02020603050405020304" pitchFamily="18" charset="0"/>
                <a:sym typeface="+mn-ea"/>
              </a:rPr>
              <a:t>Sources; Lee</a:t>
            </a:r>
            <a:r>
              <a:rPr lang="en-US" sz="1600" b="1" dirty="0">
                <a:latin typeface="Times New Roman" panose="02020603050405020304" pitchFamily="18" charset="0"/>
                <a:cs typeface="Times New Roman" panose="02020603050405020304" pitchFamily="18" charset="0"/>
                <a:sym typeface="+mn-ea"/>
              </a:rPr>
              <a:t>, et al. (2021).</a:t>
            </a:r>
            <a:r>
              <a:rPr lang="en-US" sz="1600" dirty="0">
                <a:latin typeface="Times New Roman" panose="02020603050405020304" pitchFamily="18" charset="0"/>
                <a:cs typeface="Times New Roman" panose="02020603050405020304" pitchFamily="18" charset="0"/>
                <a:sym typeface="+mn-ea"/>
              </a:rPr>
              <a:t> </a:t>
            </a:r>
            <a:r>
              <a:rPr lang="en-US" sz="1600" i="1" dirty="0">
                <a:latin typeface="Times New Roman" panose="02020603050405020304" pitchFamily="18" charset="0"/>
                <a:cs typeface="Times New Roman" panose="02020603050405020304" pitchFamily="18" charset="0"/>
                <a:sym typeface="+mn-ea"/>
              </a:rPr>
              <a:t>Machine Learning for Predictive Analytics of Acute Kidney Injury in Cardiac Surgery: A Gradient Boosting Approach</a:t>
            </a:r>
            <a:r>
              <a:rPr lang="en-US" sz="1600" i="1" dirty="0" smtClean="0">
                <a:latin typeface="Times New Roman" panose="02020603050405020304" pitchFamily="18" charset="0"/>
                <a:cs typeface="Times New Roman" panose="02020603050405020304" pitchFamily="18" charset="0"/>
                <a:sym typeface="+mn-ea"/>
              </a:rPr>
              <a:t>.</a:t>
            </a:r>
            <a:endParaRPr lang="en-US" sz="1600" i="1" dirty="0" smtClean="0">
              <a:latin typeface="Times New Roman" panose="02020603050405020304" pitchFamily="18" charset="0"/>
              <a:cs typeface="Times New Roman" panose="02020603050405020304" pitchFamily="18" charset="0"/>
            </a:endParaRPr>
          </a:p>
          <a:p>
            <a:pPr marL="0" indent="0">
              <a:buNone/>
            </a:pPr>
            <a:endParaRPr lang="en-US" sz="1600" i="1" dirty="0">
              <a:latin typeface="Times New Roman" panose="02020603050405020304" pitchFamily="18" charset="0"/>
              <a:cs typeface="Times New Roman" panose="02020603050405020304" pitchFamily="18" charset="0"/>
            </a:endParaRPr>
          </a:p>
          <a:p>
            <a:pPr marL="0" indent="0">
              <a:buNone/>
            </a:pPr>
            <a:endParaRPr lang="en-US" sz="1600" i="1" dirty="0">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6519"/>
            <a:ext cx="8911988" cy="1069075"/>
          </a:xfrm>
        </p:spPr>
        <p:txBody>
          <a:bodyPr/>
          <a:lstStyle/>
          <a:p>
            <a:r>
              <a:rPr lang="en-US" dirty="0" smtClean="0">
                <a:latin typeface="Times New Roman" panose="02020603050405020304" pitchFamily="18" charset="0"/>
                <a:cs typeface="Times New Roman" panose="02020603050405020304" pitchFamily="18" charset="0"/>
              </a:rPr>
              <a:t>Trust through ‘explainable ai:</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9520" y="1255594"/>
            <a:ext cx="10353762" cy="3695136"/>
          </a:xfrm>
        </p:spPr>
        <p:txBody>
          <a:bodyPr>
            <a:normAutofit/>
          </a:bodyPr>
          <a:lstStyle/>
          <a:p>
            <a:r>
              <a:rPr lang="en-US" dirty="0" smtClean="0">
                <a:latin typeface="Times New Roman" panose="02020603050405020304" pitchFamily="18" charset="0"/>
                <a:cs typeface="Times New Roman" panose="02020603050405020304" pitchFamily="18" charset="0"/>
              </a:rPr>
              <a:t>Why should we </a:t>
            </a:r>
            <a:r>
              <a:rPr lang="en-US" dirty="0">
                <a:latin typeface="Times New Roman" panose="02020603050405020304" pitchFamily="18" charset="0"/>
                <a:cs typeface="Times New Roman" panose="02020603050405020304" pitchFamily="18" charset="0"/>
              </a:rPr>
              <a:t>trust the AI? Surgeons and perfusionists often distrust AI because it provides a "Warning" without a "Reason</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The Solution: SHAP (SHapley Additive exPlanations</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SHAP breaks down exactly </a:t>
            </a:r>
            <a:r>
              <a:rPr lang="en-US" i="1" dirty="0">
                <a:latin typeface="Times New Roman" panose="02020603050405020304" pitchFamily="18" charset="0"/>
                <a:cs typeface="Times New Roman" panose="02020603050405020304" pitchFamily="18" charset="0"/>
              </a:rPr>
              <a:t>which</a:t>
            </a:r>
            <a:r>
              <a:rPr lang="en-US" dirty="0">
                <a:latin typeface="Times New Roman" panose="02020603050405020304" pitchFamily="18" charset="0"/>
                <a:cs typeface="Times New Roman" panose="02020603050405020304" pitchFamily="18" charset="0"/>
              </a:rPr>
              <a:t> variables are driving the AI's prediction. If the AI predicts a 20% increase in AKI risk, SHAP provides a "Force Plot" showing the specific contributors (e.g., </a:t>
            </a:r>
            <a:r>
              <a:rPr lang="en-US" b="1" dirty="0">
                <a:effectLst/>
                <a:latin typeface="Times New Roman" panose="02020603050405020304" pitchFamily="18" charset="0"/>
                <a:cs typeface="Times New Roman" panose="02020603050405020304" pitchFamily="18" charset="0"/>
              </a:rPr>
              <a:t>Low </a:t>
            </a:r>
            <a:r>
              <a:rPr lang="en-US" b="1" dirty="0" smtClean="0">
                <a:effectLst/>
                <a:latin typeface="Times New Roman" panose="02020603050405020304" pitchFamily="18" charset="0"/>
                <a:cs typeface="Times New Roman" panose="02020603050405020304" pitchFamily="18" charset="0"/>
              </a:rPr>
              <a:t>DO2 </a:t>
            </a:r>
            <a:r>
              <a:rPr lang="en-US" b="1" dirty="0">
                <a:effectLst/>
                <a:latin typeface="Times New Roman" panose="02020603050405020304" pitchFamily="18" charset="0"/>
                <a:cs typeface="Times New Roman" panose="02020603050405020304" pitchFamily="18" charset="0"/>
              </a:rPr>
              <a:t>+ Rising Venous Temp</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This transparency allows the perfusionist to remain the ultimate decision-maker, turning the AI from a mysterious black box into a clear, reliable co-pilot</a:t>
            </a:r>
            <a:r>
              <a:rPr lang="en-US" dirty="0" smtClean="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p:txBody>
      </p:sp>
      <p:sp>
        <p:nvSpPr>
          <p:cNvPr id="4" name="Text Box 3"/>
          <p:cNvSpPr txBox="1"/>
          <p:nvPr/>
        </p:nvSpPr>
        <p:spPr>
          <a:xfrm>
            <a:off x="257810" y="6489700"/>
            <a:ext cx="12030075" cy="368300"/>
          </a:xfrm>
          <a:prstGeom prst="rect">
            <a:avLst/>
          </a:prstGeom>
          <a:noFill/>
        </p:spPr>
        <p:txBody>
          <a:bodyPr wrap="square" rtlCol="0" anchor="t">
            <a:spAutoFit/>
          </a:bodyPr>
          <a:lstStyle/>
          <a:p>
            <a:pPr marL="0" indent="0">
              <a:buNone/>
            </a:pPr>
            <a:r>
              <a:rPr lang="en-US" i="1" dirty="0" smtClean="0">
                <a:latin typeface="Times New Roman" panose="02020603050405020304" pitchFamily="18" charset="0"/>
                <a:cs typeface="Times New Roman" panose="02020603050405020304" pitchFamily="18" charset="0"/>
                <a:sym typeface="+mn-ea"/>
              </a:rPr>
              <a:t>Source; </a:t>
            </a:r>
            <a:r>
              <a:rPr lang="en-US" b="1" i="1" dirty="0">
                <a:latin typeface="Times New Roman" panose="02020603050405020304" pitchFamily="18" charset="0"/>
                <a:cs typeface="Times New Roman" panose="02020603050405020304" pitchFamily="18" charset="0"/>
                <a:sym typeface="+mn-ea"/>
              </a:rPr>
              <a:t>Lundberg, et al. (2020).</a:t>
            </a:r>
            <a:r>
              <a:rPr lang="en-US" i="1" dirty="0">
                <a:latin typeface="Times New Roman" panose="02020603050405020304" pitchFamily="18" charset="0"/>
                <a:cs typeface="Times New Roman" panose="02020603050405020304" pitchFamily="18" charset="0"/>
                <a:sym typeface="+mn-ea"/>
              </a:rPr>
              <a:t> From Local Explanations to Global Understanding with Explainable AI for Life Sciences.</a:t>
            </a:r>
          </a:p>
        </p:txBody>
      </p:sp>
      <p:pic>
        <p:nvPicPr>
          <p:cNvPr id="5" name="Picture 4"/>
          <p:cNvPicPr>
            <a:picLocks noChangeAspect="1"/>
          </p:cNvPicPr>
          <p:nvPr/>
        </p:nvPicPr>
        <p:blipFill>
          <a:blip r:embed="rId2"/>
          <a:stretch>
            <a:fillRect/>
          </a:stretch>
        </p:blipFill>
        <p:spPr>
          <a:xfrm>
            <a:off x="8701405" y="4315460"/>
            <a:ext cx="3315335" cy="21742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152" y="264776"/>
            <a:ext cx="4777321" cy="1326321"/>
          </a:xfrm>
        </p:spPr>
        <p:txBody>
          <a:bodyPr>
            <a:normAutofit/>
          </a:bodyPr>
          <a:lstStyle/>
          <a:p>
            <a:r>
              <a:rPr lang="en-US" sz="3200" dirty="0" smtClean="0">
                <a:latin typeface="Times New Roman" panose="02020603050405020304" pitchFamily="18" charset="0"/>
                <a:cs typeface="Times New Roman" panose="02020603050405020304" pitchFamily="18" charset="0"/>
              </a:rPr>
              <a:t>Results</a:t>
            </a:r>
          </a:p>
        </p:txBody>
      </p:sp>
      <p:sp>
        <p:nvSpPr>
          <p:cNvPr id="3" name="Content Placeholder 2"/>
          <p:cNvSpPr>
            <a:spLocks noGrp="1"/>
          </p:cNvSpPr>
          <p:nvPr>
            <p:ph idx="1"/>
          </p:nvPr>
        </p:nvSpPr>
        <p:spPr>
          <a:xfrm>
            <a:off x="504362" y="1591097"/>
            <a:ext cx="10353762" cy="3695136"/>
          </a:xfrm>
        </p:spPr>
        <p:txBody>
          <a:bodyPr/>
          <a:lstStyle/>
          <a:p>
            <a:r>
              <a:rPr lang="en-US" b="1" dirty="0" smtClean="0">
                <a:latin typeface="Times New Roman" panose="02020603050405020304" pitchFamily="18" charset="0"/>
                <a:cs typeface="Times New Roman" panose="02020603050405020304" pitchFamily="18" charset="0"/>
              </a:rPr>
              <a:t>Can the AI "See" the Surgery?</a:t>
            </a:r>
          </a:p>
          <a:p>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CNN-LSTM</a:t>
            </a:r>
            <a:r>
              <a:rPr lang="en-US" dirty="0">
                <a:latin typeface="Times New Roman" panose="02020603050405020304" pitchFamily="18" charset="0"/>
                <a:cs typeface="Times New Roman" panose="02020603050405020304" pitchFamily="18" charset="0"/>
              </a:rPr>
              <a:t> model achieved an average </a:t>
            </a:r>
            <a:r>
              <a:rPr lang="en-US" b="1" dirty="0">
                <a:latin typeface="Times New Roman" panose="02020603050405020304" pitchFamily="18" charset="0"/>
                <a:cs typeface="Times New Roman" panose="02020603050405020304" pitchFamily="18" charset="0"/>
              </a:rPr>
              <a:t>accuracy of 93.2%</a:t>
            </a:r>
            <a:r>
              <a:rPr lang="en-US" dirty="0">
                <a:latin typeface="Times New Roman" panose="02020603050405020304" pitchFamily="18" charset="0"/>
                <a:cs typeface="Times New Roman" panose="02020603050405020304" pitchFamily="18" charset="0"/>
              </a:rPr>
              <a:t> in identifying active surgical phases</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By recognizing surgical maneuvers (e.g., Aortic Cross-Clamping), the system reduced </a:t>
            </a:r>
            <a:r>
              <a:rPr lang="en-US" b="1" dirty="0">
                <a:latin typeface="Times New Roman" panose="02020603050405020304" pitchFamily="18" charset="0"/>
                <a:cs typeface="Times New Roman" panose="02020603050405020304" pitchFamily="18" charset="0"/>
              </a:rPr>
              <a:t>false-positive alarms by 65</a:t>
            </a:r>
            <a:r>
              <a:rPr lang="en-US" b="1"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The AI successfully distinguishes between a "Pathological Drop" and a "Planned Surgical Event," solving the problem of alarm fatigue.</a:t>
            </a:r>
            <a:endParaRPr lang="en-US" b="1" dirty="0" smtClean="0">
              <a:latin typeface="Times New Roman" panose="02020603050405020304" pitchFamily="18" charset="0"/>
              <a:cs typeface="Times New Roman" panose="02020603050405020304" pitchFamily="18" charset="0"/>
            </a:endParaRPr>
          </a:p>
          <a:p>
            <a:pPr marL="0" indent="0">
              <a:buNone/>
            </a:pPr>
            <a:endParaRPr lang="en-US" b="1" dirty="0" smtClean="0">
              <a:latin typeface="Times New Roman" panose="02020603050405020304" pitchFamily="18" charset="0"/>
              <a:cs typeface="Times New Roman" panose="02020603050405020304" pitchFamily="18" charset="0"/>
            </a:endParaRPr>
          </a:p>
          <a:p>
            <a:pPr marL="0" indent="0">
              <a:buNone/>
            </a:pPr>
            <a:endParaRPr lang="en-US"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08" y="404884"/>
            <a:ext cx="9649572" cy="809767"/>
          </a:xfrm>
        </p:spPr>
        <p:txBody>
          <a:bodyPr/>
          <a:lstStyle/>
          <a:p>
            <a:r>
              <a:rPr lang="en-US" dirty="0">
                <a:latin typeface="Times New Roman" panose="02020603050405020304" pitchFamily="18" charset="0"/>
                <a:cs typeface="Times New Roman" panose="02020603050405020304" pitchFamily="18" charset="0"/>
              </a:rPr>
              <a:t>Surpassing Human Manual </a:t>
            </a:r>
            <a:r>
              <a:rPr lang="en-US" dirty="0" smtClean="0">
                <a:latin typeface="Times New Roman" panose="02020603050405020304" pitchFamily="18" charset="0"/>
                <a:cs typeface="Times New Roman" panose="02020603050405020304" pitchFamily="18" charset="0"/>
              </a:rPr>
              <a:t>Control:</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72602" y="1768518"/>
            <a:ext cx="10353762" cy="3695136"/>
          </a:xfrm>
        </p:spPr>
        <p:txBody>
          <a:bodyPr/>
          <a:lstStyle/>
          <a:p>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Reinforcement Learning (RL)</a:t>
            </a:r>
            <a:r>
              <a:rPr lang="en-US" dirty="0">
                <a:latin typeface="Times New Roman" panose="02020603050405020304" pitchFamily="18" charset="0"/>
                <a:cs typeface="Times New Roman" panose="02020603050405020304" pitchFamily="18" charset="0"/>
              </a:rPr>
              <a:t> agent maintained pump flow with a </a:t>
            </a:r>
            <a:r>
              <a:rPr lang="en-US" b="1" dirty="0">
                <a:latin typeface="Times New Roman" panose="02020603050405020304" pitchFamily="18" charset="0"/>
                <a:cs typeface="Times New Roman" panose="02020603050405020304" pitchFamily="18" charset="0"/>
              </a:rPr>
              <a:t>Root Mean Square Error (RMSE) of 2.6</a:t>
            </a:r>
            <a:r>
              <a:rPr lang="en-US" b="1"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a:t>
            </a:r>
          </a:p>
          <a:p>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In simulation, the AI responded to pressure fluctuations </a:t>
            </a:r>
            <a:r>
              <a:rPr lang="en-US" b="1" dirty="0">
                <a:latin typeface="Times New Roman" panose="02020603050405020304" pitchFamily="18" charset="0"/>
                <a:cs typeface="Times New Roman" panose="02020603050405020304" pitchFamily="18" charset="0"/>
              </a:rPr>
              <a:t>4x faster</a:t>
            </a:r>
            <a:r>
              <a:rPr lang="en-US" dirty="0">
                <a:latin typeface="Times New Roman" panose="02020603050405020304" pitchFamily="18" charset="0"/>
                <a:cs typeface="Times New Roman" panose="02020603050405020304" pitchFamily="18" charset="0"/>
              </a:rPr>
              <a:t> than manual titration</a:t>
            </a:r>
            <a:r>
              <a:rPr lang="en-US" dirty="0" smtClean="0">
                <a:latin typeface="Times New Roman" panose="02020603050405020304" pitchFamily="18" charset="0"/>
                <a:cs typeface="Times New Roman" panose="02020603050405020304" pitchFamily="18" charset="0"/>
              </a:rPr>
              <a:t>.</a:t>
            </a:r>
          </a:p>
          <a:p>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model maintained the target Oxygen Delivery </a:t>
            </a:r>
            <a:r>
              <a:rPr lang="en-US" dirty="0" smtClean="0">
                <a:latin typeface="Times New Roman" panose="02020603050405020304" pitchFamily="18" charset="0"/>
                <a:cs typeface="Times New Roman" panose="02020603050405020304" pitchFamily="18" charset="0"/>
              </a:rPr>
              <a:t>(</a:t>
            </a:r>
            <a:r>
              <a:rPr lang="en-US" dirty="0" smtClean="0">
                <a:effectLst/>
                <a:latin typeface="Times New Roman" panose="02020603050405020304" pitchFamily="18" charset="0"/>
                <a:cs typeface="Times New Roman" panose="02020603050405020304" pitchFamily="18" charset="0"/>
              </a:rPr>
              <a:t>DO2 </a:t>
            </a:r>
            <a:r>
              <a:rPr lang="en-US" dirty="0">
                <a:effectLst/>
                <a:latin typeface="Times New Roman" panose="02020603050405020304" pitchFamily="18" charset="0"/>
                <a:cs typeface="Times New Roman" panose="02020603050405020304" pitchFamily="18" charset="0"/>
              </a:rPr>
              <a:t>&gt;</a:t>
            </a:r>
            <a:r>
              <a:rPr lang="en-US" dirty="0" smtClean="0">
                <a:effectLst/>
                <a:latin typeface="Times New Roman" panose="02020603050405020304" pitchFamily="18" charset="0"/>
                <a:cs typeface="Times New Roman" panose="02020603050405020304" pitchFamily="18" charset="0"/>
              </a:rPr>
              <a:t>280 mL/min/m^2</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for </a:t>
            </a:r>
            <a:r>
              <a:rPr lang="en-US" b="1" dirty="0">
                <a:effectLst/>
                <a:latin typeface="Times New Roman" panose="02020603050405020304" pitchFamily="18" charset="0"/>
                <a:cs typeface="Times New Roman" panose="02020603050405020304" pitchFamily="18" charset="0"/>
              </a:rPr>
              <a:t>98% of the bypass duration</a:t>
            </a:r>
            <a:r>
              <a:rPr lang="en-US" dirty="0">
                <a:latin typeface="Times New Roman" panose="02020603050405020304" pitchFamily="18" charset="0"/>
                <a:cs typeface="Times New Roman" panose="02020603050405020304" pitchFamily="18" charset="0"/>
              </a:rPr>
              <a:t>, compared to 82% in manual control groups.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183"/>
            <a:ext cx="7847463" cy="1023581"/>
          </a:xfrm>
        </p:spPr>
        <p:txBody>
          <a:bodyPr/>
          <a:lstStyle/>
          <a:p>
            <a:r>
              <a:rPr lang="en-US" dirty="0">
                <a:latin typeface="Times New Roman" panose="02020603050405020304" pitchFamily="18" charset="0"/>
                <a:cs typeface="Times New Roman" panose="02020603050405020304" pitchFamily="18" charset="0"/>
              </a:rPr>
              <a:t>Predictive Power (AKI)</a:t>
            </a:r>
          </a:p>
        </p:txBody>
      </p:sp>
      <p:sp>
        <p:nvSpPr>
          <p:cNvPr id="3" name="Content Placeholder 2"/>
          <p:cNvSpPr>
            <a:spLocks noGrp="1"/>
          </p:cNvSpPr>
          <p:nvPr>
            <p:ph idx="1"/>
          </p:nvPr>
        </p:nvSpPr>
        <p:spPr>
          <a:xfrm>
            <a:off x="463420" y="1809461"/>
            <a:ext cx="10353762" cy="3695136"/>
          </a:xfrm>
        </p:spPr>
        <p:txBody>
          <a:bodyPr/>
          <a:lstStyle/>
          <a:p>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CatBoost</a:t>
            </a:r>
            <a:r>
              <a:rPr lang="en-US" dirty="0">
                <a:latin typeface="Times New Roman" panose="02020603050405020304" pitchFamily="18" charset="0"/>
                <a:cs typeface="Times New Roman" panose="02020603050405020304" pitchFamily="18" charset="0"/>
              </a:rPr>
              <a:t> model predicted post-operative </a:t>
            </a:r>
            <a:r>
              <a:rPr lang="en-US" b="1" dirty="0">
                <a:latin typeface="Times New Roman" panose="02020603050405020304" pitchFamily="18" charset="0"/>
                <a:cs typeface="Times New Roman" panose="02020603050405020304" pitchFamily="18" charset="0"/>
              </a:rPr>
              <a:t>Acute Kidney Injury (AKI)</a:t>
            </a:r>
            <a:r>
              <a:rPr lang="en-US" dirty="0">
                <a:latin typeface="Times New Roman" panose="02020603050405020304" pitchFamily="18" charset="0"/>
                <a:cs typeface="Times New Roman" panose="02020603050405020304" pitchFamily="18" charset="0"/>
              </a:rPr>
              <a:t> with an </a:t>
            </a:r>
            <a:r>
              <a:rPr lang="en-US" b="1" dirty="0">
                <a:latin typeface="Times New Roman" panose="02020603050405020304" pitchFamily="18" charset="0"/>
                <a:cs typeface="Times New Roman" panose="02020603050405020304" pitchFamily="18" charset="0"/>
              </a:rPr>
              <a:t>AUC of 0.89</a:t>
            </a:r>
            <a:r>
              <a:rPr lang="en-US" dirty="0" smtClean="0">
                <a:latin typeface="Times New Roman" panose="02020603050405020304" pitchFamily="18" charset="0"/>
                <a:cs typeface="Times New Roman" panose="02020603050405020304" pitchFamily="18" charset="0"/>
              </a:rPr>
              <a:t>.</a:t>
            </a:r>
          </a:p>
          <a:p>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Alerts were generated an average of </a:t>
            </a:r>
            <a:r>
              <a:rPr lang="en-US" b="1" dirty="0">
                <a:latin typeface="Times New Roman" panose="02020603050405020304" pitchFamily="18" charset="0"/>
                <a:cs typeface="Times New Roman" panose="02020603050405020304" pitchFamily="18" charset="0"/>
              </a:rPr>
              <a:t>22 minutes</a:t>
            </a:r>
            <a:r>
              <a:rPr lang="en-US" dirty="0">
                <a:latin typeface="Times New Roman" panose="02020603050405020304" pitchFamily="18" charset="0"/>
                <a:cs typeface="Times New Roman" panose="02020603050405020304" pitchFamily="18" charset="0"/>
              </a:rPr>
              <a:t> before traditional hemodynamic thresholds were breached</a:t>
            </a:r>
            <a:r>
              <a:rPr lang="en-US" dirty="0" smtClean="0">
                <a:latin typeface="Times New Roman" panose="02020603050405020304" pitchFamily="18" charset="0"/>
                <a:cs typeface="Times New Roman" panose="02020603050405020304" pitchFamily="18" charset="0"/>
              </a:rPr>
              <a:t>.</a:t>
            </a:r>
          </a:p>
          <a:p>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model identified "high-risk" trajectories even when blood pressure (MAP) appeared within the "normal" range.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731" y="0"/>
            <a:ext cx="10004415" cy="1105469"/>
          </a:xfrm>
        </p:spPr>
        <p:txBody>
          <a:bodyPr/>
          <a:lstStyle/>
          <a:p>
            <a:r>
              <a:rPr lang="en-US" dirty="0">
                <a:latin typeface="Times New Roman" panose="02020603050405020304" pitchFamily="18" charset="0"/>
                <a:cs typeface="Times New Roman" panose="02020603050405020304" pitchFamily="18" charset="0"/>
              </a:rPr>
              <a:t>Metabolic </a:t>
            </a:r>
            <a:r>
              <a:rPr lang="en-US" dirty="0" smtClean="0">
                <a:latin typeface="Times New Roman" panose="02020603050405020304" pitchFamily="18" charset="0"/>
                <a:cs typeface="Times New Roman" panose="02020603050405020304" pitchFamily="18" charset="0"/>
              </a:rPr>
              <a:t>Forecasting </a:t>
            </a:r>
            <a:r>
              <a:rPr lang="en-US" dirty="0">
                <a:latin typeface="Times New Roman" panose="02020603050405020304" pitchFamily="18" charset="0"/>
                <a:cs typeface="Times New Roman" panose="02020603050405020304" pitchFamily="18" charset="0"/>
              </a:rPr>
              <a:t>(Lactate</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18010" y="1719619"/>
            <a:ext cx="10353762" cy="3695136"/>
          </a:xfrm>
        </p:spPr>
        <p:txBody>
          <a:bodyPr>
            <a:normAutofit fontScale="92500" lnSpcReduction="20000"/>
          </a:bodyPr>
          <a:lstStyle/>
          <a:p>
            <a:r>
              <a:rPr lang="en-US" dirty="0">
                <a:latin typeface="Times New Roman" panose="02020603050405020304" pitchFamily="18" charset="0"/>
                <a:cs typeface="Times New Roman" panose="02020603050405020304" pitchFamily="18" charset="0"/>
              </a:rPr>
              <a:t>Predicting the "Invisible" Metabolic </a:t>
            </a:r>
            <a:r>
              <a:rPr lang="en-US" dirty="0" smtClean="0">
                <a:latin typeface="Times New Roman" panose="02020603050405020304" pitchFamily="18" charset="0"/>
                <a:cs typeface="Times New Roman" panose="02020603050405020304" pitchFamily="18" charset="0"/>
              </a:rPr>
              <a:t>Crisis</a:t>
            </a:r>
          </a:p>
          <a:p>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RNN (Recurrent Neural Network)</a:t>
            </a:r>
            <a:r>
              <a:rPr lang="en-US" dirty="0">
                <a:latin typeface="Times New Roman" panose="02020603050405020304" pitchFamily="18" charset="0"/>
                <a:cs typeface="Times New Roman" panose="02020603050405020304" pitchFamily="18" charset="0"/>
              </a:rPr>
              <a:t> forecast lactate levels with a </a:t>
            </a:r>
            <a:r>
              <a:rPr lang="en-US" b="1" dirty="0">
                <a:latin typeface="Times New Roman" panose="02020603050405020304" pitchFamily="18" charset="0"/>
                <a:cs typeface="Times New Roman" panose="02020603050405020304" pitchFamily="18" charset="0"/>
              </a:rPr>
              <a:t>Mean Absolute Error (MAE) of 0.12 mmol/L</a:t>
            </a:r>
            <a:r>
              <a:rPr lang="en-US" dirty="0" smtClean="0">
                <a:latin typeface="Times New Roman" panose="02020603050405020304" pitchFamily="18" charset="0"/>
                <a:cs typeface="Times New Roman" panose="02020603050405020304" pitchFamily="18" charset="0"/>
              </a:rPr>
              <a:t>.</a:t>
            </a:r>
          </a:p>
          <a:p>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By forecasting lactate spikes before they occurred, the model suggested flow increases that prevented hyperlactatemia in </a:t>
            </a:r>
            <a:r>
              <a:rPr lang="en-US" b="1" dirty="0">
                <a:latin typeface="Times New Roman" panose="02020603050405020304" pitchFamily="18" charset="0"/>
                <a:cs typeface="Times New Roman" panose="02020603050405020304" pitchFamily="18" charset="0"/>
              </a:rPr>
              <a:t>91% of simulated test cases</a:t>
            </a:r>
            <a:r>
              <a:rPr lang="en-US" dirty="0" smtClean="0">
                <a:latin typeface="Times New Roman" panose="02020603050405020304" pitchFamily="18" charset="0"/>
                <a:cs typeface="Times New Roman" panose="02020603050405020304" pitchFamily="18" charset="0"/>
              </a:rPr>
              <a:t>.</a:t>
            </a:r>
            <a:br>
              <a:rPr lang="en-US" dirty="0" smtClean="0">
                <a:latin typeface="Times New Roman" panose="02020603050405020304" pitchFamily="18" charset="0"/>
                <a:cs typeface="Times New Roman" panose="02020603050405020304" pitchFamily="18" charset="0"/>
              </a:rPr>
            </a:b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 direct correlation was found between "AI-guided flow" and a </a:t>
            </a:r>
            <a:r>
              <a:rPr lang="en-US" b="1" dirty="0">
                <a:latin typeface="Times New Roman" panose="02020603050405020304" pitchFamily="18" charset="0"/>
                <a:cs typeface="Times New Roman" panose="02020603050405020304" pitchFamily="18" charset="0"/>
              </a:rPr>
              <a:t>14% reduction</a:t>
            </a:r>
            <a:r>
              <a:rPr lang="en-US" dirty="0">
                <a:latin typeface="Times New Roman" panose="02020603050405020304" pitchFamily="18" charset="0"/>
                <a:cs typeface="Times New Roman" panose="02020603050405020304" pitchFamily="18" charset="0"/>
              </a:rPr>
              <a:t> in peak post-op lactate levels.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73" y="131929"/>
            <a:ext cx="10353761" cy="1232847"/>
          </a:xfrm>
        </p:spPr>
        <p:txBody>
          <a:bodyPr/>
          <a:lstStyle/>
          <a:p>
            <a:r>
              <a:rPr lang="en-US" dirty="0">
                <a:latin typeface="Times New Roman" panose="02020603050405020304" pitchFamily="18" charset="0"/>
                <a:cs typeface="Times New Roman" panose="02020603050405020304" pitchFamily="18" charset="0"/>
              </a:rPr>
              <a:t>Clinical Trust and Logic </a:t>
            </a:r>
            <a:r>
              <a:rPr lang="en-US" dirty="0" smtClean="0">
                <a:latin typeface="Times New Roman" panose="02020603050405020304" pitchFamily="18" charset="0"/>
                <a:cs typeface="Times New Roman" panose="02020603050405020304" pitchFamily="18" charset="0"/>
              </a:rPr>
              <a:t>Validation: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86249" y="1897039"/>
            <a:ext cx="10353762" cy="3695136"/>
          </a:xfrm>
        </p:spPr>
        <p:txBody>
          <a:bodyPr/>
          <a:lstStyle/>
          <a:p>
            <a:r>
              <a:rPr lang="en-US" dirty="0">
                <a:latin typeface="Times New Roman" panose="02020603050405020304" pitchFamily="18" charset="0"/>
                <a:cs typeface="Times New Roman" panose="02020603050405020304" pitchFamily="18" charset="0"/>
              </a:rPr>
              <a:t>In </a:t>
            </a:r>
            <a:r>
              <a:rPr lang="en-US" b="1" dirty="0">
                <a:effectLst/>
                <a:latin typeface="Times New Roman" panose="02020603050405020304" pitchFamily="18" charset="0"/>
                <a:cs typeface="Times New Roman" panose="02020603050405020304" pitchFamily="18" charset="0"/>
              </a:rPr>
              <a:t>100% of "High-Risk" alerts</a:t>
            </a:r>
            <a:r>
              <a:rPr lang="en-US" dirty="0">
                <a:latin typeface="Times New Roman" panose="02020603050405020304" pitchFamily="18" charset="0"/>
                <a:cs typeface="Times New Roman" panose="02020603050405020304" pitchFamily="18" charset="0"/>
              </a:rPr>
              <a:t>, the SHAP interface correctly identified the primary driver (e.g., low </a:t>
            </a:r>
            <a:r>
              <a:rPr lang="en-US" dirty="0" smtClean="0">
                <a:effectLst/>
                <a:latin typeface="Times New Roman" panose="02020603050405020304" pitchFamily="18" charset="0"/>
                <a:cs typeface="Times New Roman" panose="02020603050405020304" pitchFamily="18" charset="0"/>
              </a:rPr>
              <a:t>Hb</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vs. low </a:t>
            </a:r>
            <a:r>
              <a:rPr lang="en-US" dirty="0" smtClean="0">
                <a:effectLst/>
                <a:latin typeface="Times New Roman" panose="02020603050405020304" pitchFamily="18" charset="0"/>
                <a:cs typeface="Times New Roman" panose="02020603050405020304" pitchFamily="18" charset="0"/>
              </a:rPr>
              <a:t>DO2</a:t>
            </a:r>
            <a:r>
              <a:rPr lang="en-US" dirty="0" smtClean="0">
                <a:latin typeface="Times New Roman" panose="02020603050405020304" pitchFamily="18" charset="0"/>
                <a:cs typeface="Times New Roman" panose="02020603050405020304" pitchFamily="18" charset="0"/>
              </a:rPr>
              <a:t>).</a:t>
            </a:r>
          </a:p>
          <a:p>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Expert perfusionists rated the AI’s "logic" as </a:t>
            </a:r>
            <a:r>
              <a:rPr lang="en-US" b="1" dirty="0">
                <a:latin typeface="Times New Roman" panose="02020603050405020304" pitchFamily="18" charset="0"/>
                <a:cs typeface="Times New Roman" panose="02020603050405020304" pitchFamily="18" charset="0"/>
              </a:rPr>
              <a:t>4.8/5.0</a:t>
            </a:r>
            <a:r>
              <a:rPr lang="en-US" dirty="0">
                <a:latin typeface="Times New Roman" panose="02020603050405020304" pitchFamily="18" charset="0"/>
                <a:cs typeface="Times New Roman" panose="02020603050405020304" pitchFamily="18" charset="0"/>
              </a:rPr>
              <a:t> on the Likert scale for clinical relevance</a:t>
            </a:r>
            <a:r>
              <a:rPr lang="en-US" dirty="0" smtClean="0">
                <a:latin typeface="Times New Roman" panose="02020603050405020304" pitchFamily="18" charset="0"/>
                <a:cs typeface="Times New Roman" panose="02020603050405020304" pitchFamily="18" charset="0"/>
              </a:rPr>
              <a:t>.</a:t>
            </a:r>
          </a:p>
          <a:p>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Zero "catastrophic failures" or "conflicting commands" were recorded during the testing of the interconnected 3-layer framework.</a:t>
            </a:r>
          </a:p>
          <a:p>
            <a:pPr marL="0" indent="0">
              <a:buNone/>
            </a:pP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168" y="541361"/>
            <a:ext cx="5132163" cy="1326321"/>
          </a:xfrm>
        </p:spPr>
        <p:txBody>
          <a:bodyPr>
            <a:normAutofit/>
          </a:bodyPr>
          <a:lstStyle/>
          <a:p>
            <a:pPr algn="l"/>
            <a:r>
              <a:rPr lang="en-US" sz="3200" dirty="0" smtClean="0">
                <a:latin typeface="Times New Roman" panose="02020603050405020304" pitchFamily="18" charset="0"/>
                <a:cs typeface="Times New Roman" panose="02020603050405020304" pitchFamily="18" charset="0"/>
              </a:rPr>
              <a:t>   Discussion</a:t>
            </a:r>
          </a:p>
        </p:txBody>
      </p:sp>
      <p:sp>
        <p:nvSpPr>
          <p:cNvPr id="3" name="Content Placeholder 2"/>
          <p:cNvSpPr>
            <a:spLocks noGrp="1"/>
          </p:cNvSpPr>
          <p:nvPr>
            <p:ph idx="1"/>
          </p:nvPr>
        </p:nvSpPr>
        <p:spPr>
          <a:xfrm>
            <a:off x="817910" y="1581714"/>
            <a:ext cx="10353762" cy="3695136"/>
          </a:xfrm>
        </p:spPr>
        <p:txBody>
          <a:bodyPr>
            <a:normAutofit/>
          </a:bodyPr>
          <a:lstStyle/>
          <a:p>
            <a:r>
              <a:rPr lang="en-US" dirty="0">
                <a:latin typeface="Times New Roman" panose="02020603050405020304" pitchFamily="18" charset="0"/>
                <a:cs typeface="Times New Roman" panose="02020603050405020304" pitchFamily="18" charset="0"/>
              </a:rPr>
              <a:t>AI elevates by removing the "Cognitive Ceiling</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Successfully demonstrated that the "hidden" data in the </a:t>
            </a:r>
            <a:r>
              <a:rPr lang="en-US" b="1" dirty="0">
                <a:latin typeface="Times New Roman" panose="02020603050405020304" pitchFamily="18" charset="0"/>
                <a:cs typeface="Times New Roman" panose="02020603050405020304" pitchFamily="18" charset="0"/>
              </a:rPr>
              <a:t>Spectrum Medical Quantum</a:t>
            </a:r>
            <a:r>
              <a:rPr lang="en-US" dirty="0">
                <a:latin typeface="Times New Roman" panose="02020603050405020304" pitchFamily="18" charset="0"/>
                <a:cs typeface="Times New Roman" panose="02020603050405020304" pitchFamily="18" charset="0"/>
              </a:rPr>
              <a:t> is not just </a:t>
            </a:r>
            <a:r>
              <a:rPr lang="en-US" dirty="0" smtClean="0">
                <a:latin typeface="Times New Roman" panose="02020603050405020304" pitchFamily="18" charset="0"/>
                <a:cs typeface="Times New Roman" panose="02020603050405020304" pitchFamily="18" charset="0"/>
              </a:rPr>
              <a:t>noise,it </a:t>
            </a:r>
            <a:r>
              <a:rPr lang="en-US" dirty="0">
                <a:latin typeface="Times New Roman" panose="02020603050405020304" pitchFamily="18" charset="0"/>
                <a:cs typeface="Times New Roman" panose="02020603050405020304" pitchFamily="18" charset="0"/>
              </a:rPr>
              <a:t>is a map of the patient's future state</a:t>
            </a:r>
            <a:r>
              <a:rPr lang="en-US" dirty="0" smtClean="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The significance of the </a:t>
            </a:r>
            <a:r>
              <a:rPr lang="en-US" b="1" dirty="0">
                <a:latin typeface="Times New Roman" panose="02020603050405020304" pitchFamily="18" charset="0"/>
                <a:cs typeface="Times New Roman" panose="02020603050405020304" pitchFamily="18" charset="0"/>
              </a:rPr>
              <a:t>CNN-LSTM (Layer 1)</a:t>
            </a:r>
            <a:r>
              <a:rPr lang="en-US" dirty="0">
                <a:latin typeface="Times New Roman" panose="02020603050405020304" pitchFamily="18" charset="0"/>
                <a:cs typeface="Times New Roman" panose="02020603050405020304" pitchFamily="18" charset="0"/>
              </a:rPr>
              <a:t> is that it gives the AI "situational awareness."</a:t>
            </a:r>
          </a:p>
          <a:p>
            <a:r>
              <a:rPr lang="en-US" dirty="0">
                <a:latin typeface="Times New Roman" panose="02020603050405020304" pitchFamily="18" charset="0"/>
                <a:cs typeface="Times New Roman" panose="02020603050405020304" pitchFamily="18" charset="0"/>
              </a:rPr>
              <a:t>This allows the surgical team to speak the same language. When the surgeon says "clamping," the AI already knows and has pre-adjusted the pump parameters.</a:t>
            </a:r>
          </a:p>
          <a:p>
            <a:r>
              <a:rPr lang="en-US" dirty="0">
                <a:latin typeface="Times New Roman" panose="02020603050405020304" pitchFamily="18" charset="0"/>
                <a:cs typeface="Times New Roman" panose="02020603050405020304" pitchFamily="18" charset="0"/>
              </a:rPr>
              <a:t>Discussion replaces rigid alarms with fluid, predictive intelligence.</a:t>
            </a:r>
          </a:p>
        </p:txBody>
      </p:sp>
      <p:pic>
        <p:nvPicPr>
          <p:cNvPr id="4" name="Picture 3"/>
          <p:cNvPicPr>
            <a:picLocks noChangeAspect="1"/>
          </p:cNvPicPr>
          <p:nvPr/>
        </p:nvPicPr>
        <p:blipFill>
          <a:blip r:embed="rId2"/>
          <a:stretch>
            <a:fillRect/>
          </a:stretch>
        </p:blipFill>
        <p:spPr>
          <a:xfrm>
            <a:off x="9681845" y="4663440"/>
            <a:ext cx="2510155" cy="219456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45719"/>
          </a:xfrm>
        </p:spPr>
        <p:txBody>
          <a:bodyPr>
            <a:normAutofit fontScale="90000"/>
          </a:bodyPr>
          <a:lstStyle/>
          <a:p>
            <a:r>
              <a:rPr lang="en-US" dirty="0" smtClean="0">
                <a:latin typeface="Times New Roman" panose="02020603050405020304" pitchFamily="18" charset="0"/>
                <a:cs typeface="Times New Roman" panose="02020603050405020304" pitchFamily="18" charset="0"/>
              </a:rPr>
              <a:t>.</a:t>
            </a:r>
          </a:p>
        </p:txBody>
      </p:sp>
      <p:sp>
        <p:nvSpPr>
          <p:cNvPr id="3" name="Content Placeholder 2"/>
          <p:cNvSpPr>
            <a:spLocks noGrp="1"/>
          </p:cNvSpPr>
          <p:nvPr>
            <p:ph idx="1"/>
          </p:nvPr>
        </p:nvSpPr>
        <p:spPr>
          <a:xfrm>
            <a:off x="504362" y="1439578"/>
            <a:ext cx="10353762" cy="3695136"/>
          </a:xfrm>
        </p:spPr>
        <p:txBody>
          <a:bodyPr>
            <a:normAutofit/>
          </a:bodyPr>
          <a:lstStyle/>
          <a:p>
            <a:r>
              <a:rPr lang="en-US" dirty="0">
                <a:latin typeface="Times New Roman" panose="02020603050405020304" pitchFamily="18" charset="0"/>
                <a:cs typeface="Times New Roman" panose="02020603050405020304" pitchFamily="18" charset="0"/>
              </a:rPr>
              <a:t>Standardizing excellence across all cardiac centers</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The study proves that we can create a live digital replica of the patient's physiology. </a:t>
            </a:r>
          </a:p>
          <a:p>
            <a:r>
              <a:rPr lang="en-US" dirty="0">
                <a:latin typeface="Times New Roman" panose="02020603050405020304" pitchFamily="18" charset="0"/>
                <a:cs typeface="Times New Roman" panose="02020603050405020304" pitchFamily="18" charset="0"/>
              </a:rPr>
              <a:t>The use of </a:t>
            </a:r>
            <a:r>
              <a:rPr lang="en-US" b="1" dirty="0">
                <a:latin typeface="Times New Roman" panose="02020603050405020304" pitchFamily="18" charset="0"/>
                <a:cs typeface="Times New Roman" panose="02020603050405020304" pitchFamily="18" charset="0"/>
              </a:rPr>
              <a:t>SHAP</a:t>
            </a:r>
            <a:r>
              <a:rPr lang="en-US" dirty="0">
                <a:latin typeface="Times New Roman" panose="02020603050405020304" pitchFamily="18" charset="0"/>
                <a:cs typeface="Times New Roman" panose="02020603050405020304" pitchFamily="18" charset="0"/>
              </a:rPr>
              <a:t> is non-negotiable. Our results show that when clinicians understand the </a:t>
            </a:r>
            <a:r>
              <a:rPr lang="en-US" i="1" dirty="0">
                <a:latin typeface="Times New Roman" panose="02020603050405020304" pitchFamily="18" charset="0"/>
                <a:cs typeface="Times New Roman" panose="02020603050405020304" pitchFamily="18" charset="0"/>
              </a:rPr>
              <a:t>why</a:t>
            </a:r>
            <a:r>
              <a:rPr lang="en-US" dirty="0">
                <a:latin typeface="Times New Roman" panose="02020603050405020304" pitchFamily="18" charset="0"/>
                <a:cs typeface="Times New Roman" panose="02020603050405020304" pitchFamily="18" charset="0"/>
              </a:rPr>
              <a:t>, they are 4x more likely to act on a predictive alert</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We have moved the needle from </a:t>
            </a:r>
            <a:r>
              <a:rPr lang="en-US" b="1" dirty="0">
                <a:latin typeface="Times New Roman" panose="02020603050405020304" pitchFamily="18" charset="0"/>
                <a:cs typeface="Times New Roman" panose="02020603050405020304" pitchFamily="18" charset="0"/>
              </a:rPr>
              <a:t>"Can we record 1-Hz data?"</a:t>
            </a:r>
            <a:r>
              <a:rPr lang="en-US" dirty="0">
                <a:latin typeface="Times New Roman" panose="02020603050405020304" pitchFamily="18" charset="0"/>
                <a:cs typeface="Times New Roman" panose="02020603050405020304" pitchFamily="18" charset="0"/>
              </a:rPr>
              <a:t> to </a:t>
            </a:r>
            <a:r>
              <a:rPr lang="en-US" b="1" dirty="0">
                <a:latin typeface="Times New Roman" panose="02020603050405020304" pitchFamily="18" charset="0"/>
                <a:cs typeface="Times New Roman" panose="02020603050405020304" pitchFamily="18" charset="0"/>
              </a:rPr>
              <a:t>"How much life can we save with it?"</a:t>
            </a:r>
            <a:endParaRPr lang="en-US" dirty="0">
              <a:latin typeface="Times New Roman" panose="02020603050405020304" pitchFamily="18" charset="0"/>
              <a:cs typeface="Times New Roman" panose="02020603050405020304" pitchFamily="18" charset="0"/>
            </a:endParaRPr>
          </a:p>
        </p:txBody>
      </p:sp>
      <p:sp>
        <p:nvSpPr>
          <p:cNvPr id="4" name="Text Box 3"/>
          <p:cNvSpPr txBox="1"/>
          <p:nvPr/>
        </p:nvSpPr>
        <p:spPr>
          <a:xfrm>
            <a:off x="504190" y="655320"/>
            <a:ext cx="6096000" cy="583565"/>
          </a:xfrm>
          <a:prstGeom prst="rect">
            <a:avLst/>
          </a:prstGeom>
          <a:noFill/>
        </p:spPr>
        <p:txBody>
          <a:bodyPr wrap="square" rtlCol="0" anchor="t">
            <a:spAutoFit/>
          </a:bodyPr>
          <a:lstStyle/>
          <a:p>
            <a:pPr algn="l"/>
            <a:r>
              <a:rPr lang="en-US" sz="3200" b="1" dirty="0" smtClean="0">
                <a:latin typeface="Times New Roman" panose="02020603050405020304" pitchFamily="18" charset="0"/>
                <a:cs typeface="Times New Roman" panose="02020603050405020304" pitchFamily="18" charset="0"/>
                <a:sym typeface="+mn-ea"/>
              </a:rPr>
              <a:t>   Discussion</a:t>
            </a:r>
          </a:p>
        </p:txBody>
      </p:sp>
      <p:pic>
        <p:nvPicPr>
          <p:cNvPr id="5" name="Picture 4"/>
          <p:cNvPicPr>
            <a:picLocks noChangeAspect="1"/>
          </p:cNvPicPr>
          <p:nvPr/>
        </p:nvPicPr>
        <p:blipFill>
          <a:blip r:embed="rId2"/>
          <a:stretch>
            <a:fillRect/>
          </a:stretch>
        </p:blipFill>
        <p:spPr>
          <a:xfrm>
            <a:off x="9700260" y="4177030"/>
            <a:ext cx="2491740" cy="268097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604" y="655092"/>
            <a:ext cx="5087446" cy="859809"/>
          </a:xfrm>
        </p:spPr>
        <p:txBody>
          <a:bodyPr>
            <a:normAutofit/>
          </a:bodyPr>
          <a:lstStyle/>
          <a:p>
            <a:r>
              <a:rPr lang="en-US" sz="3200" dirty="0" smtClean="0">
                <a:latin typeface="Times New Roman" panose="02020603050405020304" pitchFamily="18" charset="0"/>
                <a:cs typeface="Times New Roman" panose="02020603050405020304" pitchFamily="18" charset="0"/>
              </a:rPr>
              <a:t>Introduction:</a:t>
            </a:r>
          </a:p>
        </p:txBody>
      </p:sp>
      <p:sp>
        <p:nvSpPr>
          <p:cNvPr id="4" name="Rectangle 1"/>
          <p:cNvSpPr>
            <a:spLocks noGrp="1" noChangeArrowheads="1"/>
          </p:cNvSpPr>
          <p:nvPr>
            <p:ph idx="1"/>
          </p:nvPr>
        </p:nvSpPr>
        <p:spPr bwMode="auto">
          <a:xfrm>
            <a:off x="442898" y="1514901"/>
            <a:ext cx="7065010"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eaLnBrk="0" fontAlgn="base" hangingPunct="0">
              <a:lnSpc>
                <a:spcPct val="100000"/>
              </a:lnSpc>
              <a:spcBef>
                <a:spcPct val="0"/>
              </a:spcBef>
              <a:spcAft>
                <a:spcPct val="0"/>
              </a:spcAft>
            </a:pPr>
            <a:r>
              <a:rPr lang="en-US" dirty="0" smtClean="0">
                <a:latin typeface="Times New Roman" panose="02020603050405020304" pitchFamily="18" charset="0"/>
                <a:cs typeface="Times New Roman" panose="02020603050405020304" pitchFamily="18" charset="0"/>
              </a:rPr>
              <a:t>Cardiopulmonary </a:t>
            </a:r>
            <a:r>
              <a:rPr lang="en-US" dirty="0">
                <a:latin typeface="Times New Roman" panose="02020603050405020304" pitchFamily="18" charset="0"/>
                <a:cs typeface="Times New Roman" panose="02020603050405020304" pitchFamily="18" charset="0"/>
              </a:rPr>
              <a:t>Bypass (CPB) is a life-saving mechanical innovation that has reached a cognitive limit due to modern complexity</a:t>
            </a:r>
            <a:r>
              <a:rPr lang="en-US" dirty="0" smtClean="0">
                <a:latin typeface="Times New Roman" panose="02020603050405020304" pitchFamily="18" charset="0"/>
                <a:cs typeface="Times New Roman" panose="02020603050405020304" pitchFamily="18" charset="0"/>
              </a:rPr>
              <a:t>.</a:t>
            </a:r>
          </a:p>
          <a:p>
            <a:pPr eaLnBrk="0" fontAlgn="base" hangingPunct="0">
              <a:lnSpc>
                <a:spcPct val="100000"/>
              </a:lnSpc>
              <a:spcBef>
                <a:spcPct val="0"/>
              </a:spcBef>
              <a:spcAft>
                <a:spcPct val="0"/>
              </a:spcAft>
            </a:pPr>
            <a:endParaRPr lang="en-US" dirty="0" smtClean="0">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dirty="0">
                <a:latin typeface="Times New Roman" panose="02020603050405020304" pitchFamily="18" charset="0"/>
                <a:cs typeface="Times New Roman" panose="02020603050405020304" pitchFamily="18" charset="0"/>
              </a:rPr>
              <a:t>Replaces heart and lung functions </a:t>
            </a:r>
            <a:r>
              <a:rPr lang="en-US" dirty="0">
                <a:latin typeface="Times New Roman" panose="02020603050405020304" pitchFamily="18" charset="0"/>
                <a:cs typeface="Times New Roman" panose="02020603050405020304" pitchFamily="18" charset="0"/>
                <a:sym typeface="+mn-ea"/>
              </a:rPr>
              <a:t>using </a:t>
            </a:r>
            <a:r>
              <a:rPr lang="en-US" dirty="0">
                <a:latin typeface="Times New Roman" panose="02020603050405020304" pitchFamily="18" charset="0"/>
                <a:cs typeface="Times New Roman" panose="02020603050405020304" pitchFamily="18" charset="0"/>
              </a:rPr>
              <a:t>pump</a:t>
            </a:r>
            <a:r>
              <a:rPr lang="en-US" dirty="0">
                <a:latin typeface="Times New Roman" panose="02020603050405020304" pitchFamily="18" charset="0"/>
                <a:cs typeface="Times New Roman" panose="02020603050405020304" pitchFamily="18" charset="0"/>
                <a:sym typeface="+mn-ea"/>
              </a:rPr>
              <a:t>, </a:t>
            </a:r>
            <a:r>
              <a:rPr lang="en-US" dirty="0">
                <a:latin typeface="Times New Roman" panose="02020603050405020304" pitchFamily="18" charset="0"/>
                <a:cs typeface="Times New Roman" panose="02020603050405020304" pitchFamily="18" charset="0"/>
              </a:rPr>
              <a:t> oxygenator, and heat </a:t>
            </a:r>
            <a:r>
              <a:rPr lang="en-US" dirty="0" smtClean="0">
                <a:latin typeface="Times New Roman" panose="02020603050405020304" pitchFamily="18" charset="0"/>
                <a:cs typeface="Times New Roman" panose="02020603050405020304" pitchFamily="18" charset="0"/>
              </a:rPr>
              <a:t>exchanger</a:t>
            </a:r>
          </a:p>
          <a:p>
            <a:pPr eaLnBrk="0" fontAlgn="base" hangingPunct="0">
              <a:lnSpc>
                <a:spcPct val="100000"/>
              </a:lnSpc>
              <a:spcBef>
                <a:spcPct val="0"/>
              </a:spcBef>
              <a:spcAft>
                <a:spcPct val="0"/>
              </a:spcAft>
            </a:pPr>
            <a:endParaRPr lang="en-US" dirty="0">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dirty="0">
                <a:latin typeface="Times New Roman" panose="02020603050405020304" pitchFamily="18" charset="0"/>
                <a:cs typeface="Times New Roman" panose="02020603050405020304" pitchFamily="18" charset="0"/>
              </a:rPr>
              <a:t>Historically a manual  process where the perfusionist adjusts </a:t>
            </a:r>
            <a:r>
              <a:rPr lang="en-US" dirty="0" smtClean="0">
                <a:latin typeface="Times New Roman" panose="02020603050405020304" pitchFamily="18" charset="0"/>
                <a:cs typeface="Times New Roman" panose="02020603050405020304" pitchFamily="18" charset="0"/>
              </a:rPr>
              <a:t>flow</a:t>
            </a:r>
          </a:p>
          <a:p>
            <a:pPr marL="0" indent="0" eaLnBrk="0" fontAlgn="base" hangingPunct="0">
              <a:lnSpc>
                <a:spcPct val="100000"/>
              </a:lnSpc>
              <a:spcBef>
                <a:spcPct val="0"/>
              </a:spcBef>
              <a:spcAft>
                <a:spcPct val="0"/>
              </a:spcAft>
              <a:buNone/>
            </a:pP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dirty="0">
                <a:latin typeface="Times New Roman" panose="02020603050405020304" pitchFamily="18" charset="0"/>
                <a:cs typeface="Times New Roman" panose="02020603050405020304" pitchFamily="18" charset="0"/>
              </a:rPr>
              <a:t>Modern procedures generate hundreds of evolving physiological parameters every second (1-Hz</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[Dias et al., </a:t>
            </a:r>
            <a:r>
              <a:rPr lang="en-US" dirty="0" smtClean="0">
                <a:latin typeface="Times New Roman" panose="02020603050405020304" pitchFamily="18" charset="0"/>
                <a:cs typeface="Times New Roman" panose="02020603050405020304" pitchFamily="18" charset="0"/>
              </a:rPr>
              <a:t>2022]</a:t>
            </a:r>
          </a:p>
          <a:p>
            <a:pPr algn="just" eaLnBrk="0" fontAlgn="base" hangingPunct="0">
              <a:lnSpc>
                <a:spcPct val="100000"/>
              </a:lnSpc>
              <a:spcBef>
                <a:spcPct val="0"/>
              </a:spcBef>
              <a:spcAft>
                <a:spcPct val="0"/>
              </a:spcAft>
            </a:pPr>
            <a:endParaRPr lang="en-US" dirty="0">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dirty="0">
                <a:latin typeface="Times New Roman" panose="02020603050405020304" pitchFamily="18" charset="0"/>
                <a:cs typeface="Times New Roman" panose="02020603050405020304" pitchFamily="18" charset="0"/>
              </a:rPr>
              <a:t>Despite having vast amounts of high-frequency data, we lack integrated, automated systems to provide predictive support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[Natarajan et al., 2025]</a:t>
            </a:r>
            <a:endParaRPr lang="en-US" dirty="0" smtClean="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7608570" y="0"/>
            <a:ext cx="4583430" cy="265620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7588"/>
            <a:ext cx="5309584" cy="1326321"/>
          </a:xfrm>
        </p:spPr>
        <p:txBody>
          <a:bodyPr>
            <a:normAutofit/>
          </a:bodyPr>
          <a:lstStyle/>
          <a:p>
            <a:r>
              <a:rPr lang="en-US" sz="3200" dirty="0" smtClean="0">
                <a:latin typeface="Times New Roman" panose="02020603050405020304" pitchFamily="18" charset="0"/>
                <a:cs typeface="Times New Roman" panose="02020603050405020304" pitchFamily="18" charset="0"/>
              </a:rPr>
              <a:t>Conclusion</a:t>
            </a:r>
          </a:p>
        </p:txBody>
      </p:sp>
      <p:sp>
        <p:nvSpPr>
          <p:cNvPr id="3" name="Content Placeholder 2"/>
          <p:cNvSpPr>
            <a:spLocks noGrp="1"/>
          </p:cNvSpPr>
          <p:nvPr>
            <p:ph idx="1"/>
          </p:nvPr>
        </p:nvSpPr>
        <p:spPr>
          <a:xfrm>
            <a:off x="913795" y="1446459"/>
            <a:ext cx="10353762" cy="3695136"/>
          </a:xfrm>
        </p:spPr>
        <p:txBody>
          <a:bodyPr/>
          <a:lstStyle/>
          <a:p>
            <a:r>
              <a:rPr lang="en-US" dirty="0">
                <a:latin typeface="Times New Roman" panose="02020603050405020304" pitchFamily="18" charset="0"/>
                <a:cs typeface="Times New Roman" panose="02020603050405020304" pitchFamily="18" charset="0"/>
              </a:rPr>
              <a:t>Bridged the gap between raw machine power and clinical precision</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Successfully moved the </a:t>
            </a:r>
            <a:r>
              <a:rPr lang="en-US" b="1" dirty="0">
                <a:latin typeface="Times New Roman" panose="02020603050405020304" pitchFamily="18" charset="0"/>
                <a:cs typeface="Times New Roman" panose="02020603050405020304" pitchFamily="18" charset="0"/>
              </a:rPr>
              <a:t>1-Hz data stream</a:t>
            </a:r>
            <a:r>
              <a:rPr lang="en-US" dirty="0">
                <a:latin typeface="Times New Roman" panose="02020603050405020304" pitchFamily="18" charset="0"/>
                <a:cs typeface="Times New Roman" panose="02020603050405020304" pitchFamily="18" charset="0"/>
              </a:rPr>
              <a:t> of the </a:t>
            </a:r>
            <a:r>
              <a:rPr lang="en-US" b="1" dirty="0">
                <a:latin typeface="Times New Roman" panose="02020603050405020304" pitchFamily="18" charset="0"/>
                <a:cs typeface="Times New Roman" panose="02020603050405020304" pitchFamily="18" charset="0"/>
              </a:rPr>
              <a:t>Spectrum Medical Quantum</a:t>
            </a:r>
            <a:r>
              <a:rPr lang="en-US" dirty="0">
                <a:latin typeface="Times New Roman" panose="02020603050405020304" pitchFamily="18" charset="0"/>
                <a:cs typeface="Times New Roman" panose="02020603050405020304" pitchFamily="18" charset="0"/>
              </a:rPr>
              <a:t> from "archived noise" to "active intelligence</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Achieved </a:t>
            </a:r>
            <a:r>
              <a:rPr lang="en-US" b="1" dirty="0">
                <a:latin typeface="Times New Roman" panose="02020603050405020304" pitchFamily="18" charset="0"/>
                <a:cs typeface="Times New Roman" panose="02020603050405020304" pitchFamily="18" charset="0"/>
              </a:rPr>
              <a:t>93% context awareness</a:t>
            </a:r>
            <a:r>
              <a:rPr lang="en-US" dirty="0">
                <a:latin typeface="Times New Roman" panose="02020603050405020304" pitchFamily="18" charset="0"/>
                <a:cs typeface="Times New Roman" panose="02020603050405020304" pitchFamily="18" charset="0"/>
              </a:rPr>
              <a:t>, eliminating alarm fatigue</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Established </a:t>
            </a:r>
            <a:r>
              <a:rPr lang="en-US" b="1" dirty="0">
                <a:latin typeface="Times New Roman" panose="02020603050405020304" pitchFamily="18" charset="0"/>
                <a:cs typeface="Times New Roman" panose="02020603050405020304" pitchFamily="18" charset="0"/>
              </a:rPr>
              <a:t>precision flow control</a:t>
            </a:r>
            <a:r>
              <a:rPr lang="en-US" dirty="0">
                <a:latin typeface="Times New Roman" panose="02020603050405020304" pitchFamily="18" charset="0"/>
                <a:cs typeface="Times New Roman" panose="02020603050405020304" pitchFamily="18" charset="0"/>
              </a:rPr>
              <a:t> with only a </a:t>
            </a:r>
            <a:r>
              <a:rPr lang="en-US" b="1" dirty="0">
                <a:latin typeface="Times New Roman" panose="02020603050405020304" pitchFamily="18" charset="0"/>
                <a:cs typeface="Times New Roman" panose="02020603050405020304" pitchFamily="18" charset="0"/>
              </a:rPr>
              <a:t>2.6% error margin</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Unlocked a </a:t>
            </a:r>
            <a:r>
              <a:rPr lang="en-US" b="1" dirty="0">
                <a:latin typeface="Times New Roman" panose="02020603050405020304" pitchFamily="18" charset="0"/>
                <a:cs typeface="Times New Roman" panose="02020603050405020304" pitchFamily="18" charset="0"/>
              </a:rPr>
              <a:t>20-minute warning window</a:t>
            </a:r>
            <a:r>
              <a:rPr lang="en-US" dirty="0">
                <a:latin typeface="Times New Roman" panose="02020603050405020304" pitchFamily="18" charset="0"/>
                <a:cs typeface="Times New Roman" panose="02020603050405020304" pitchFamily="18" charset="0"/>
              </a:rPr>
              <a:t> for organ protection with </a:t>
            </a:r>
            <a:r>
              <a:rPr lang="en-US" b="1" dirty="0">
                <a:latin typeface="Times New Roman" panose="02020603050405020304" pitchFamily="18" charset="0"/>
                <a:cs typeface="Times New Roman" panose="02020603050405020304" pitchFamily="18" charset="0"/>
              </a:rPr>
              <a:t>0.89 AUC</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By using </a:t>
            </a:r>
            <a:r>
              <a:rPr lang="en-US" b="1" dirty="0">
                <a:latin typeface="Times New Roman" panose="02020603050405020304" pitchFamily="18" charset="0"/>
                <a:cs typeface="Times New Roman" panose="02020603050405020304" pitchFamily="18" charset="0"/>
              </a:rPr>
              <a:t>Explainable AI (SHAP)</a:t>
            </a:r>
            <a:r>
              <a:rPr lang="en-US" dirty="0">
                <a:latin typeface="Times New Roman" panose="02020603050405020304" pitchFamily="18" charset="0"/>
                <a:cs typeface="Times New Roman" panose="02020603050405020304" pitchFamily="18" charset="0"/>
              </a:rPr>
              <a:t>, we ensure the perfusionist remains the final, informed decision-maker.</a:t>
            </a:r>
          </a:p>
        </p:txBody>
      </p:sp>
      <p:pic>
        <p:nvPicPr>
          <p:cNvPr id="4" name="Picture 3"/>
          <p:cNvPicPr>
            <a:picLocks noChangeAspect="1"/>
          </p:cNvPicPr>
          <p:nvPr/>
        </p:nvPicPr>
        <p:blipFill>
          <a:blip r:embed="rId2"/>
          <a:stretch>
            <a:fillRect/>
          </a:stretch>
        </p:blipFill>
        <p:spPr>
          <a:xfrm>
            <a:off x="8015605" y="4862195"/>
            <a:ext cx="4176395" cy="199580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250" y="445827"/>
            <a:ext cx="8735172" cy="1326321"/>
          </a:xfrm>
        </p:spPr>
        <p:txBody>
          <a:bodyPr>
            <a:normAutofit/>
          </a:bodyPr>
          <a:lstStyle/>
          <a:p>
            <a:r>
              <a:rPr lang="en-US" sz="3200" dirty="0" smtClean="0">
                <a:latin typeface="Times New Roman" panose="02020603050405020304" pitchFamily="18" charset="0"/>
                <a:cs typeface="Times New Roman" panose="02020603050405020304" pitchFamily="18" charset="0"/>
              </a:rPr>
              <a:t>Limitations and recommendations </a:t>
            </a:r>
          </a:p>
        </p:txBody>
      </p:sp>
      <p:sp>
        <p:nvSpPr>
          <p:cNvPr id="3" name="Content Placeholder 2"/>
          <p:cNvSpPr>
            <a:spLocks noGrp="1"/>
          </p:cNvSpPr>
          <p:nvPr>
            <p:ph idx="1"/>
          </p:nvPr>
        </p:nvSpPr>
        <p:spPr>
          <a:xfrm>
            <a:off x="849660" y="1772214"/>
            <a:ext cx="10353762" cy="3695136"/>
          </a:xfrm>
        </p:spPr>
        <p:txBody>
          <a:bodyPr>
            <a:normAutofit/>
          </a:bodyPr>
          <a:lstStyle/>
          <a:p>
            <a:r>
              <a:rPr lang="en-US" dirty="0">
                <a:latin typeface="Times New Roman" panose="02020603050405020304" pitchFamily="18" charset="0"/>
                <a:cs typeface="Times New Roman" panose="02020603050405020304" pitchFamily="18" charset="0"/>
              </a:rPr>
              <a:t>While 1-Hz data is dense, high-quality labels for rare "catastrophic events" are still scarce</a:t>
            </a:r>
          </a:p>
          <a:p>
            <a:r>
              <a:rPr lang="en-US" dirty="0">
                <a:latin typeface="Times New Roman" panose="02020603050405020304" pitchFamily="18" charset="0"/>
                <a:cs typeface="Times New Roman" panose="02020603050405020304" pitchFamily="18" charset="0"/>
              </a:rPr>
              <a:t>Real-time integration requires high-speed hospital networks that can handle the Viper EMR’s data export with </a:t>
            </a:r>
            <a:r>
              <a:rPr lang="en-US" dirty="0">
                <a:latin typeface="Times New Roman" panose="02020603050405020304" pitchFamily="18" charset="0"/>
                <a:cs typeface="Times New Roman" panose="02020603050405020304" pitchFamily="18" charset="0"/>
                <a:sym typeface="+mn-ea"/>
              </a:rPr>
              <a:t>low-latency</a:t>
            </a:r>
          </a:p>
          <a:p>
            <a:r>
              <a:rPr lang="en-US" b="1" u="sng" dirty="0" smtClean="0">
                <a:latin typeface="Times New Roman" panose="02020603050405020304" pitchFamily="18" charset="0"/>
                <a:cs typeface="Times New Roman" panose="02020603050405020304" pitchFamily="18" charset="0"/>
              </a:rPr>
              <a:t>Recommendations:</a:t>
            </a:r>
          </a:p>
          <a:p>
            <a:r>
              <a:rPr lang="en-US" dirty="0">
                <a:latin typeface="Times New Roman" panose="02020603050405020304" pitchFamily="18" charset="0"/>
                <a:cs typeface="Times New Roman" panose="02020603050405020304" pitchFamily="18" charset="0"/>
              </a:rPr>
              <a:t>Expand data collection beyond </a:t>
            </a:r>
            <a:r>
              <a:rPr lang="en-US" b="1" dirty="0">
                <a:latin typeface="Times New Roman" panose="02020603050405020304" pitchFamily="18" charset="0"/>
                <a:cs typeface="Times New Roman" panose="02020603050405020304" pitchFamily="18" charset="0"/>
              </a:rPr>
              <a:t>KFSHRC</a:t>
            </a:r>
            <a:r>
              <a:rPr lang="en-US" dirty="0">
                <a:latin typeface="Times New Roman" panose="02020603050405020304" pitchFamily="18" charset="0"/>
                <a:cs typeface="Times New Roman" panose="02020603050405020304" pitchFamily="18" charset="0"/>
              </a:rPr>
              <a:t> to include diverse patient populations and different surgical teams</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Focus on the </a:t>
            </a:r>
            <a:r>
              <a:rPr lang="en-US" b="1" dirty="0">
                <a:latin typeface="Times New Roman" panose="02020603050405020304" pitchFamily="18" charset="0"/>
                <a:cs typeface="Times New Roman" panose="02020603050405020304" pitchFamily="18" charset="0"/>
              </a:rPr>
              <a:t>User Interface (UI)</a:t>
            </a:r>
            <a:r>
              <a:rPr lang="en-US" dirty="0">
                <a:latin typeface="Times New Roman" panose="02020603050405020304" pitchFamily="18" charset="0"/>
                <a:cs typeface="Times New Roman" panose="02020603050405020304" pitchFamily="18" charset="0"/>
              </a:rPr>
              <a:t>. The AI's insights must be displayed simply—like a "Heads-Up Display" (HUD)—to avoid adding to the perfusionist's visual clutter</a:t>
            </a:r>
            <a:r>
              <a:rPr lang="en-US" dirty="0" smtClean="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5400000">
            <a:off x="-1853338" y="2493410"/>
            <a:ext cx="5764156" cy="1937913"/>
          </a:xfrm>
        </p:spPr>
        <p:txBody>
          <a:bodyPr>
            <a:normAutofit/>
          </a:bodyPr>
          <a:lstStyle/>
          <a:p>
            <a:r>
              <a:rPr lang="en-US" sz="3200" dirty="0" smtClean="0">
                <a:latin typeface="Times New Roman" panose="02020603050405020304" pitchFamily="18" charset="0"/>
                <a:cs typeface="Times New Roman" panose="02020603050405020304" pitchFamily="18" charset="0"/>
              </a:rPr>
              <a:t>References</a:t>
            </a:r>
          </a:p>
        </p:txBody>
      </p:sp>
      <p:sp>
        <p:nvSpPr>
          <p:cNvPr id="3" name="Content Placeholder 2"/>
          <p:cNvSpPr>
            <a:spLocks noGrp="1"/>
          </p:cNvSpPr>
          <p:nvPr>
            <p:ph idx="1"/>
          </p:nvPr>
        </p:nvSpPr>
        <p:spPr>
          <a:xfrm>
            <a:off x="2433955" y="158239"/>
            <a:ext cx="9758045" cy="3397250"/>
          </a:xfrm>
        </p:spPr>
        <p:txBody>
          <a:bodyPr>
            <a:noAutofit/>
          </a:bodyPr>
          <a:lstStyle/>
          <a:p>
            <a:r>
              <a:rPr lang="en-US" sz="1600" b="1" dirty="0">
                <a:latin typeface="Times New Roman" panose="02020603050405020304" pitchFamily="18" charset="0"/>
                <a:cs typeface="Times New Roman" panose="02020603050405020304" pitchFamily="18" charset="0"/>
              </a:rPr>
              <a:t>KFSHRC Robotic Program Guidelines (2024).</a:t>
            </a:r>
            <a:r>
              <a:rPr lang="en-US" sz="1600"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Milestones in Robotic-Assisted Minimally Invasive Cardiac Surgery and Perfusion Protocols</a:t>
            </a:r>
            <a:r>
              <a:rPr lang="en-US" sz="1600" i="1" dirty="0" smtClean="0">
                <a:latin typeface="Times New Roman" panose="02020603050405020304" pitchFamily="18" charset="0"/>
                <a:cs typeface="Times New Roman" panose="02020603050405020304" pitchFamily="18" charset="0"/>
              </a:rPr>
              <a:t>.</a:t>
            </a:r>
          </a:p>
          <a:p>
            <a:r>
              <a:rPr lang="en-US" sz="1600" b="1" dirty="0">
                <a:latin typeface="Times New Roman" panose="02020603050405020304" pitchFamily="18" charset="0"/>
                <a:cs typeface="Times New Roman" panose="02020603050405020304" pitchFamily="18" charset="0"/>
              </a:rPr>
              <a:t>Ranucci, M., Johnson, I., Willcox, T., Baker, R. A., Boer, C., Baumann, A., ... &amp; Justison, G. A. (2018). Oxygen delivery during cardiopulmonary bypass and acute kidney injury after coronary artery surgery. The Annals of Thoracic Surgery, 106(2), </a:t>
            </a:r>
            <a:r>
              <a:rPr lang="en-US" sz="1600" b="1" dirty="0" smtClean="0">
                <a:latin typeface="Times New Roman" panose="02020603050405020304" pitchFamily="18" charset="0"/>
                <a:cs typeface="Times New Roman" panose="02020603050405020304" pitchFamily="18" charset="0"/>
              </a:rPr>
              <a:t>355-362</a:t>
            </a:r>
          </a:p>
          <a:p>
            <a:r>
              <a:rPr lang="en-US" sz="1600" dirty="0" smtClean="0">
                <a:effectLst/>
              </a:rPr>
              <a:t>Natarajan </a:t>
            </a:r>
            <a:r>
              <a:rPr lang="en-US" sz="1600" dirty="0">
                <a:effectLst/>
              </a:rPr>
              <a:t>M, Li Z, Chen L, Wu Z, Ogara P, Borges P, Rance G, Srey R, Harari RE, Mendu S, Zenati MA, Dias RD, Gombolay M. AI-Based Decision Support for Perfusionists during Cardiopulmonary Bypass. Hamlyn Symp Med Robot. 2025 Jun;2025:171-172. PMID: 40693179; PMCID: PMC12277973.</a:t>
            </a:r>
            <a:r>
              <a:rPr lang="en-US" sz="1600" i="1" dirty="0" smtClean="0">
                <a:latin typeface="Times New Roman" panose="02020603050405020304" pitchFamily="18" charset="0"/>
                <a:cs typeface="Times New Roman" panose="02020603050405020304" pitchFamily="18" charset="0"/>
              </a:rPr>
              <a:t>.</a:t>
            </a:r>
          </a:p>
          <a:p>
            <a:r>
              <a:rPr lang="en-US" sz="1600" dirty="0">
                <a:effectLst/>
              </a:rPr>
              <a:t>Kobayashi Y, Peng Y-C, Yu E, Bush B, Jung Y-H, Murphy Z, Goeddel L, Whitman G, Venkataraman A and Brown CH (2023) Prediction of lactate concentrations after cardiac surgery using machine learning and deep learning approaches. </a:t>
            </a:r>
            <a:r>
              <a:rPr lang="en-US" sz="1600" i="1" dirty="0">
                <a:effectLst/>
              </a:rPr>
              <a:t>Front. Med</a:t>
            </a:r>
            <a:r>
              <a:rPr lang="en-US" sz="1600" dirty="0">
                <a:effectLst/>
              </a:rPr>
              <a:t>. 10:1165912. doi: </a:t>
            </a:r>
            <a:r>
              <a:rPr lang="en-US" sz="1600" dirty="0" smtClean="0">
                <a:effectLst/>
              </a:rPr>
              <a:t>10.3389/fmed.2023.1165912</a:t>
            </a:r>
          </a:p>
          <a:p>
            <a:r>
              <a:rPr lang="en-US" sz="1600" dirty="0">
                <a:effectLst/>
              </a:rPr>
              <a:t>Atroshchenko, G.V., Korup, L.R., Hashemi, N. </a:t>
            </a:r>
            <a:r>
              <a:rPr lang="en-US" sz="1600" i="1" dirty="0">
                <a:effectLst/>
              </a:rPr>
              <a:t>et al.</a:t>
            </a:r>
            <a:r>
              <a:rPr lang="en-US" sz="1600" dirty="0">
                <a:effectLst/>
              </a:rPr>
              <a:t> Artificial intelligence-based action recognition and skill assessment in robotic cardiac surgery simulation: a feasibility study. </a:t>
            </a:r>
            <a:r>
              <a:rPr lang="en-US" sz="1600" i="1" dirty="0">
                <a:effectLst/>
              </a:rPr>
              <a:t>J Robotic Surg</a:t>
            </a:r>
            <a:r>
              <a:rPr lang="en-US" sz="1600" dirty="0">
                <a:effectLst/>
              </a:rPr>
              <a:t> </a:t>
            </a:r>
            <a:r>
              <a:rPr lang="en-US" sz="1600" b="1" dirty="0">
                <a:effectLst/>
              </a:rPr>
              <a:t>19</a:t>
            </a:r>
            <a:r>
              <a:rPr lang="en-US" sz="1600" dirty="0">
                <a:effectLst/>
              </a:rPr>
              <a:t>, 384 (</a:t>
            </a:r>
            <a:r>
              <a:rPr lang="en-US" sz="1600" dirty="0" smtClean="0">
                <a:effectLst/>
              </a:rPr>
              <a:t>2025</a:t>
            </a:r>
            <a:r>
              <a:rPr lang="en-US" sz="1600" i="1" dirty="0" smtClean="0">
                <a:latin typeface="Times New Roman" panose="02020603050405020304" pitchFamily="18" charset="0"/>
                <a:cs typeface="Times New Roman" panose="02020603050405020304" pitchFamily="18" charset="0"/>
              </a:rPr>
              <a:t>.</a:t>
            </a:r>
          </a:p>
          <a:p>
            <a:r>
              <a:rPr lang="en-US" sz="1600" dirty="0">
                <a:effectLst/>
              </a:rPr>
              <a:t>Dias, R. D., Zenati, M. A., Rance, G., Srey, R., Arney, D., Chen, L., … Gombolay, M. (2022). Using machine learning to predict perfusionists’ critical decision-making during cardiac surgery. </a:t>
            </a:r>
            <a:r>
              <a:rPr lang="en-US" sz="1600" i="1" dirty="0">
                <a:effectLst/>
              </a:rPr>
              <a:t>Computer Methods in Biomechanics and Biomedical Engineering: Imaging &amp;amp; Visualization</a:t>
            </a:r>
            <a:r>
              <a:rPr lang="en-US" sz="1600" dirty="0">
                <a:effectLst/>
              </a:rPr>
              <a:t>, </a:t>
            </a:r>
            <a:r>
              <a:rPr lang="en-US" sz="1600" i="1" dirty="0">
                <a:effectLst/>
              </a:rPr>
              <a:t>10</a:t>
            </a:r>
            <a:r>
              <a:rPr lang="en-US" sz="1600" dirty="0">
                <a:effectLst/>
              </a:rPr>
              <a:t>(3), </a:t>
            </a:r>
            <a:r>
              <a:rPr lang="en-US" sz="1600" dirty="0" smtClean="0">
                <a:effectLst/>
              </a:rPr>
              <a:t>308–312</a:t>
            </a:r>
          </a:p>
          <a:p>
            <a:r>
              <a:rPr lang="en-US" sz="1600" dirty="0">
                <a:effectLst/>
              </a:rPr>
              <a:t>Constable, M.D., Shum, H.P.H. &amp; Clark, S. Enhancing surgical performance in cardiothoracic surgery with innovations from computer vision and artificial intelligence: a narrative review. </a:t>
            </a:r>
            <a:r>
              <a:rPr lang="en-US" sz="1600" i="1" dirty="0">
                <a:effectLst/>
              </a:rPr>
              <a:t>J Cardiothorac Surg</a:t>
            </a:r>
            <a:r>
              <a:rPr lang="en-US" sz="1600" dirty="0">
                <a:effectLst/>
              </a:rPr>
              <a:t> </a:t>
            </a:r>
            <a:r>
              <a:rPr lang="en-US" sz="1600" b="1" dirty="0">
                <a:effectLst/>
              </a:rPr>
              <a:t>19</a:t>
            </a:r>
            <a:r>
              <a:rPr lang="en-US" sz="1600" dirty="0">
                <a:effectLst/>
              </a:rPr>
              <a:t>, 94 (2024). </a:t>
            </a:r>
            <a:endParaRPr lang="en-US" sz="1600" dirty="0" smtClean="0">
              <a:effectLst/>
            </a:endParaRPr>
          </a:p>
          <a:p>
            <a:endParaRPr lang="en-US" sz="1600" dirty="0" smtClean="0">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388" y="909149"/>
            <a:ext cx="11369188" cy="966930"/>
          </a:xfrm>
        </p:spPr>
        <p:txBody>
          <a:bodyPr>
            <a:normAutofit fontScale="90000"/>
          </a:bodyPr>
          <a:lstStyle/>
          <a:p>
            <a:pPr algn="l"/>
            <a:r>
              <a:rPr lang="en-US" sz="3200" dirty="0">
                <a:latin typeface="Times New Roman" panose="02020603050405020304" pitchFamily="18" charset="0"/>
                <a:cs typeface="Times New Roman" panose="02020603050405020304" pitchFamily="18" charset="0"/>
              </a:rPr>
              <a:t>The Technological Crossroads (The KFSHRC Paradigm</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4" name="Rectangle 1"/>
          <p:cNvSpPr>
            <a:spLocks noGrp="1" noChangeArrowheads="1"/>
          </p:cNvSpPr>
          <p:nvPr>
            <p:ph idx="1"/>
          </p:nvPr>
        </p:nvSpPr>
        <p:spPr bwMode="auto">
          <a:xfrm>
            <a:off x="122388" y="2043271"/>
            <a:ext cx="8475345"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lvl="0" indent="0" eaLnBrk="0" fontAlgn="base" hangingPunct="0">
              <a:lnSpc>
                <a:spcPct val="100000"/>
              </a:lnSpc>
              <a:spcBef>
                <a:spcPct val="0"/>
              </a:spcBef>
              <a:spcAft>
                <a:spcPct val="0"/>
              </a:spcAft>
              <a:buFontTx/>
              <a:buChar char="•"/>
            </a:pPr>
            <a:r>
              <a:rPr lang="en-US" dirty="0">
                <a:latin typeface="Times New Roman" panose="02020603050405020304" pitchFamily="18" charset="0"/>
                <a:cs typeface="Times New Roman" panose="02020603050405020304" pitchFamily="18" charset="0"/>
              </a:rPr>
              <a:t>The team at KFSHRC performed the world’s first fully robotic heart transplant on a 16-year-old</a:t>
            </a:r>
            <a:r>
              <a:rPr lang="en-US" dirty="0" smtClean="0">
                <a:latin typeface="Times New Roman" panose="02020603050405020304" pitchFamily="18" charset="0"/>
                <a:cs typeface="Times New Roman" panose="02020603050405020304" pitchFamily="18" charset="0"/>
              </a:rPr>
              <a:t>.</a:t>
            </a:r>
          </a:p>
          <a:p>
            <a:pPr marL="0" lvl="0" indent="0" eaLnBrk="0" fontAlgn="base" hangingPunct="0">
              <a:lnSpc>
                <a:spcPct val="100000"/>
              </a:lnSpc>
              <a:spcBef>
                <a:spcPct val="0"/>
              </a:spcBef>
              <a:spcAft>
                <a:spcPct val="0"/>
              </a:spcAft>
              <a:buFontTx/>
              <a:buChar char="•"/>
            </a:pPr>
            <a:endParaRPr lang="en-US" dirty="0" smtClean="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FontTx/>
              <a:buChar char="•"/>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success of fully robotic surgery proves that  AI-supported operating room is the new "Gold Standard" for safety</a:t>
            </a:r>
            <a:r>
              <a:rPr lang="en-US" dirty="0" smtClean="0">
                <a:latin typeface="Times New Roman" panose="02020603050405020304" pitchFamily="18" charset="0"/>
                <a:cs typeface="Times New Roman" panose="02020603050405020304" pitchFamily="18" charset="0"/>
              </a:rPr>
              <a:t>.</a:t>
            </a:r>
          </a:p>
          <a:p>
            <a:pPr marL="0" lvl="0" indent="0" eaLnBrk="0" fontAlgn="base" hangingPunct="0">
              <a:lnSpc>
                <a:spcPct val="100000"/>
              </a:lnSpc>
              <a:spcBef>
                <a:spcPct val="0"/>
              </a:spcBef>
              <a:spcAft>
                <a:spcPct val="0"/>
              </a:spcAft>
              <a:buFontTx/>
              <a:buChar char="•"/>
            </a:pPr>
            <a:endParaRPr lang="en-US" dirty="0" smtClean="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FontTx/>
              <a:buChar char="•"/>
            </a:pPr>
            <a:r>
              <a:rPr lang="en-US" dirty="0">
                <a:latin typeface="Times New Roman" panose="02020603050405020304" pitchFamily="18" charset="0"/>
                <a:cs typeface="Times New Roman" panose="02020603050405020304" pitchFamily="18" charset="0"/>
              </a:rPr>
              <a:t>By using a robotic platform (Da Vinci), surgical and perfusionist actions are transformed into digital data that AI can analyze</a:t>
            </a:r>
            <a:r>
              <a:rPr lang="en-US" dirty="0" smtClean="0">
                <a:latin typeface="Times New Roman" panose="02020603050405020304" pitchFamily="18" charset="0"/>
                <a:cs typeface="Times New Roman" panose="02020603050405020304" pitchFamily="18" charset="0"/>
              </a:rPr>
              <a:t>.</a:t>
            </a:r>
          </a:p>
          <a:p>
            <a:pPr marL="0" lvl="0" indent="0" eaLnBrk="0" fontAlgn="base" hangingPunct="0">
              <a:lnSpc>
                <a:spcPct val="100000"/>
              </a:lnSpc>
              <a:spcBef>
                <a:spcPct val="0"/>
              </a:spcBef>
              <a:spcAft>
                <a:spcPct val="0"/>
              </a:spcAft>
              <a:buFontTx/>
              <a:buChar char="•"/>
            </a:pPr>
            <a:endParaRPr lang="en-US" dirty="0" smtClean="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FontTx/>
              <a:buChar char="•"/>
            </a:pPr>
            <a:r>
              <a:rPr lang="en-US" dirty="0">
                <a:latin typeface="Times New Roman" panose="02020603050405020304" pitchFamily="18" charset="0"/>
                <a:cs typeface="Times New Roman" panose="02020603050405020304" pitchFamily="18" charset="0"/>
              </a:rPr>
              <a:t>This program achieved a </a:t>
            </a:r>
            <a:r>
              <a:rPr lang="en-US" b="1" dirty="0">
                <a:latin typeface="Times New Roman" panose="02020603050405020304" pitchFamily="18" charset="0"/>
                <a:cs typeface="Times New Roman" panose="02020603050405020304" pitchFamily="18" charset="0"/>
              </a:rPr>
              <a:t>98% survival rate</a:t>
            </a:r>
            <a:r>
              <a:rPr lang="en-US" dirty="0">
                <a:latin typeface="Times New Roman" panose="02020603050405020304" pitchFamily="18" charset="0"/>
                <a:cs typeface="Times New Roman" panose="02020603050405020304" pitchFamily="18" charset="0"/>
              </a:rPr>
              <a:t>, proving that "AI in the loop" is a clinical necessity for managing cases.</a:t>
            </a:r>
            <a:endParaRPr lang="en-US" dirty="0" smtClean="0">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endParaRPr kumimoji="0" lang="en-US" alt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9778365" y="0"/>
            <a:ext cx="2413635" cy="241363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2801" y="241110"/>
            <a:ext cx="8298444" cy="503261"/>
          </a:xfrm>
        </p:spPr>
        <p:txBody>
          <a:bodyPr>
            <a:normAutofit fontScale="90000"/>
          </a:bodyPr>
          <a:lstStyle/>
          <a:p>
            <a:r>
              <a:rPr lang="en-US" sz="3200" dirty="0" smtClean="0">
                <a:latin typeface="Times New Roman" panose="02020603050405020304" pitchFamily="18" charset="0"/>
                <a:cs typeface="Times New Roman" panose="02020603050405020304" pitchFamily="18" charset="0"/>
              </a:rPr>
              <a:t>Literature Review: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05665546"/>
              </p:ext>
            </p:extLst>
          </p:nvPr>
        </p:nvGraphicFramePr>
        <p:xfrm>
          <a:off x="900753" y="744021"/>
          <a:ext cx="10358652" cy="5750137"/>
        </p:xfrm>
        <a:graphic>
          <a:graphicData uri="http://schemas.openxmlformats.org/drawingml/2006/table">
            <a:tbl>
              <a:tblPr firstRow="1" bandRow="1">
                <a:tableStyleId>{69C7853C-536D-4A76-A0AE-DD22124D55A5}</a:tableStyleId>
              </a:tblPr>
              <a:tblGrid>
                <a:gridCol w="2589663"/>
                <a:gridCol w="2589663"/>
                <a:gridCol w="2589663"/>
                <a:gridCol w="2589663"/>
              </a:tblGrid>
              <a:tr h="410767">
                <a:tc>
                  <a:txBody>
                    <a:bodyPr/>
                    <a:lstStyle/>
                    <a:p>
                      <a:r>
                        <a:rPr lang="en-US" dirty="0" smtClean="0">
                          <a:latin typeface="Times New Roman" panose="02020603050405020304" pitchFamily="18" charset="0"/>
                          <a:cs typeface="Times New Roman" panose="02020603050405020304" pitchFamily="18" charset="0"/>
                        </a:rPr>
                        <a:t>Source</a:t>
                      </a:r>
                    </a:p>
                  </a:txBody>
                  <a:tcPr>
                    <a:solidFill>
                      <a:schemeClr val="accent3">
                        <a:lumMod val="60000"/>
                        <a:lumOff val="40000"/>
                      </a:schemeClr>
                    </a:solidFill>
                  </a:tcPr>
                </a:tc>
                <a:tc>
                  <a:txBody>
                    <a:bodyPr/>
                    <a:lstStyle/>
                    <a:p>
                      <a:r>
                        <a:rPr lang="en-US" dirty="0" smtClean="0">
                          <a:latin typeface="Times New Roman" panose="02020603050405020304" pitchFamily="18" charset="0"/>
                          <a:cs typeface="Times New Roman" panose="02020603050405020304" pitchFamily="18" charset="0"/>
                        </a:rPr>
                        <a:t>Focus</a:t>
                      </a:r>
                      <a:r>
                        <a:rPr lang="en-US" baseline="0" dirty="0" smtClean="0">
                          <a:latin typeface="Times New Roman" panose="02020603050405020304" pitchFamily="18" charset="0"/>
                          <a:cs typeface="Times New Roman" panose="02020603050405020304" pitchFamily="18" charset="0"/>
                        </a:rPr>
                        <a:t> Area</a:t>
                      </a:r>
                      <a:endParaRPr lang="en-US" dirty="0">
                        <a:latin typeface="Times New Roman" panose="02020603050405020304" pitchFamily="18" charset="0"/>
                        <a:cs typeface="Times New Roman" panose="02020603050405020304" pitchFamily="18" charset="0"/>
                      </a:endParaRPr>
                    </a:p>
                  </a:txBody>
                  <a:tcPr>
                    <a:solidFill>
                      <a:schemeClr val="accent3">
                        <a:lumMod val="60000"/>
                        <a:lumOff val="40000"/>
                      </a:schemeClr>
                    </a:solidFill>
                  </a:tcPr>
                </a:tc>
                <a:tc>
                  <a:txBody>
                    <a:bodyPr/>
                    <a:lstStyle/>
                    <a:p>
                      <a:r>
                        <a:rPr lang="en-US" dirty="0" smtClean="0">
                          <a:latin typeface="Times New Roman" panose="02020603050405020304" pitchFamily="18" charset="0"/>
                          <a:cs typeface="Times New Roman" panose="02020603050405020304" pitchFamily="18" charset="0"/>
                        </a:rPr>
                        <a:t>Findings</a:t>
                      </a:r>
                    </a:p>
                  </a:txBody>
                  <a:tcPr>
                    <a:solidFill>
                      <a:schemeClr val="accent3">
                        <a:lumMod val="60000"/>
                        <a:lumOff val="40000"/>
                      </a:schemeClr>
                    </a:solidFill>
                  </a:tcPr>
                </a:tc>
                <a:tc>
                  <a:txBody>
                    <a:bodyPr/>
                    <a:lstStyle/>
                    <a:p>
                      <a:r>
                        <a:rPr lang="en-US" dirty="0" smtClean="0">
                          <a:latin typeface="Times New Roman" panose="02020603050405020304" pitchFamily="18" charset="0"/>
                          <a:cs typeface="Times New Roman" panose="02020603050405020304" pitchFamily="18" charset="0"/>
                        </a:rPr>
                        <a:t>Clinical Value</a:t>
                      </a:r>
                    </a:p>
                  </a:txBody>
                  <a:tcPr>
                    <a:solidFill>
                      <a:schemeClr val="accent3">
                        <a:lumMod val="60000"/>
                        <a:lumOff val="40000"/>
                      </a:schemeClr>
                    </a:solidFill>
                  </a:tcPr>
                </a:tc>
              </a:tr>
              <a:tr h="767370">
                <a:tc>
                  <a:txBody>
                    <a:bodyPr/>
                    <a:lstStyle/>
                    <a:p>
                      <a:r>
                        <a:rPr lang="en-US" b="1" dirty="0">
                          <a:solidFill>
                            <a:schemeClr val="tx1"/>
                          </a:solidFill>
                          <a:latin typeface="Times New Roman" panose="02020603050405020304" pitchFamily="18" charset="0"/>
                          <a:cs typeface="Times New Roman" panose="02020603050405020304" pitchFamily="18" charset="0"/>
                        </a:rPr>
                        <a:t>KFSHRC (2024)</a:t>
                      </a:r>
                    </a:p>
                  </a:txBody>
                  <a:tcPr anchor="ctr">
                    <a:solidFill>
                      <a:schemeClr val="accent3">
                        <a:lumMod val="50000"/>
                      </a:schemeClr>
                    </a:solidFill>
                  </a:tcPr>
                </a:tc>
                <a:tc>
                  <a:txBody>
                    <a:bodyPr/>
                    <a:lstStyle/>
                    <a:p>
                      <a:r>
                        <a:rPr lang="en-US" dirty="0">
                          <a:solidFill>
                            <a:schemeClr val="tx1"/>
                          </a:solidFill>
                          <a:latin typeface="Times New Roman" panose="02020603050405020304" pitchFamily="18" charset="0"/>
                          <a:cs typeface="Times New Roman" panose="02020603050405020304" pitchFamily="18" charset="0"/>
                        </a:rPr>
                        <a:t>Robotic Heart Transplant</a:t>
                      </a:r>
                    </a:p>
                  </a:txBody>
                  <a:tcPr anchor="ctr">
                    <a:solidFill>
                      <a:schemeClr val="accent3">
                        <a:lumMod val="50000"/>
                      </a:schemeClr>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p>
                      <a:r>
                        <a:rPr lang="en-US" b="1" dirty="0">
                          <a:solidFill>
                            <a:schemeClr val="tx1"/>
                          </a:solidFill>
                          <a:latin typeface="Times New Roman" panose="02020603050405020304" pitchFamily="18" charset="0"/>
                          <a:cs typeface="Times New Roman" panose="02020603050405020304" pitchFamily="18" charset="0"/>
                        </a:rPr>
                        <a:t>98% Survival Rate</a:t>
                      </a:r>
                      <a:r>
                        <a:rPr lang="en-US" dirty="0">
                          <a:solidFill>
                            <a:schemeClr val="tx1"/>
                          </a:solidFill>
                          <a:latin typeface="Times New Roman" panose="02020603050405020304" pitchFamily="18" charset="0"/>
                          <a:cs typeface="Times New Roman" panose="02020603050405020304" pitchFamily="18" charset="0"/>
                        </a:rPr>
                        <a:t> </a:t>
                      </a:r>
                    </a:p>
                  </a:txBody>
                  <a:tcPr anchor="ctr">
                    <a:solidFill>
                      <a:schemeClr val="accent3">
                        <a:lumMod val="50000"/>
                      </a:schemeClr>
                    </a:solidFill>
                  </a:tcPr>
                </a:tc>
                <a:tc>
                  <a:txBody>
                    <a:bodyPr/>
                    <a:lstStyle/>
                    <a:p>
                      <a:r>
                        <a:rPr lang="en-US" dirty="0">
                          <a:solidFill>
                            <a:schemeClr val="tx1"/>
                          </a:solidFill>
                          <a:latin typeface="Times New Roman" panose="02020603050405020304" pitchFamily="18" charset="0"/>
                          <a:cs typeface="Times New Roman" panose="02020603050405020304" pitchFamily="18" charset="0"/>
                        </a:rPr>
                        <a:t>Proof of concept for a digitized, high-precision OR.</a:t>
                      </a:r>
                    </a:p>
                  </a:txBody>
                  <a:tcPr anchor="ctr">
                    <a:solidFill>
                      <a:schemeClr val="accent3">
                        <a:lumMod val="50000"/>
                      </a:schemeClr>
                    </a:solidFill>
                  </a:tcPr>
                </a:tc>
              </a:tr>
              <a:tr h="767370">
                <a:tc>
                  <a:txBody>
                    <a:bodyPr/>
                    <a:lstStyle/>
                    <a:p>
                      <a:r>
                        <a:rPr lang="en-US" b="1" dirty="0">
                          <a:solidFill>
                            <a:schemeClr val="tx1"/>
                          </a:solidFill>
                          <a:latin typeface="Times New Roman" panose="02020603050405020304" pitchFamily="18" charset="0"/>
                          <a:cs typeface="Times New Roman" panose="02020603050405020304" pitchFamily="18" charset="0"/>
                        </a:rPr>
                        <a:t>Constable et al. (2024)</a:t>
                      </a:r>
                    </a:p>
                  </a:txBody>
                  <a:tcPr anchor="ctr">
                    <a:solidFill>
                      <a:schemeClr val="accent3">
                        <a:lumMod val="50000"/>
                      </a:schemeClr>
                    </a:solidFill>
                  </a:tcPr>
                </a:tc>
                <a:tc>
                  <a:txBody>
                    <a:bodyPr/>
                    <a:lstStyle/>
                    <a:p>
                      <a:r>
                        <a:rPr lang="en-US" dirty="0">
                          <a:solidFill>
                            <a:schemeClr val="tx1"/>
                          </a:solidFill>
                          <a:latin typeface="Times New Roman" panose="02020603050405020304" pitchFamily="18" charset="0"/>
                          <a:cs typeface="Times New Roman" panose="02020603050405020304" pitchFamily="18" charset="0"/>
                        </a:rPr>
                        <a:t>Computer Vision in the </a:t>
                      </a:r>
                      <a:r>
                        <a:rPr lang="en-US" dirty="0" smtClean="0">
                          <a:solidFill>
                            <a:schemeClr val="tx1"/>
                          </a:solidFill>
                          <a:latin typeface="Times New Roman" panose="02020603050405020304" pitchFamily="18" charset="0"/>
                          <a:cs typeface="Times New Roman" panose="02020603050405020304" pitchFamily="18" charset="0"/>
                        </a:rPr>
                        <a:t>OT</a:t>
                      </a:r>
                    </a:p>
                  </a:txBody>
                  <a:tcPr anchor="ctr">
                    <a:solidFill>
                      <a:schemeClr val="accent3">
                        <a:lumMod val="50000"/>
                      </a:schemeClr>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p>
                      <a:r>
                        <a:rPr lang="en-US" b="1" dirty="0">
                          <a:solidFill>
                            <a:schemeClr val="tx1"/>
                          </a:solidFill>
                          <a:latin typeface="Times New Roman" panose="02020603050405020304" pitchFamily="18" charset="0"/>
                          <a:cs typeface="Times New Roman" panose="02020603050405020304" pitchFamily="18" charset="0"/>
                        </a:rPr>
                        <a:t>93% Action Recognition</a:t>
                      </a:r>
                      <a:r>
                        <a:rPr lang="en-US" dirty="0">
                          <a:solidFill>
                            <a:schemeClr val="tx1"/>
                          </a:solidFill>
                          <a:latin typeface="Times New Roman" panose="02020603050405020304" pitchFamily="18" charset="0"/>
                          <a:cs typeface="Times New Roman" panose="02020603050405020304" pitchFamily="18" charset="0"/>
                        </a:rPr>
                        <a:t> </a:t>
                      </a:r>
                    </a:p>
                  </a:txBody>
                  <a:tcPr anchor="ctr">
                    <a:solidFill>
                      <a:schemeClr val="accent3">
                        <a:lumMod val="50000"/>
                      </a:schemeClr>
                    </a:solidFill>
                  </a:tcPr>
                </a:tc>
                <a:tc>
                  <a:txBody>
                    <a:bodyPr/>
                    <a:lstStyle/>
                    <a:p>
                      <a:r>
                        <a:rPr lang="en-US" dirty="0">
                          <a:solidFill>
                            <a:schemeClr val="tx1"/>
                          </a:solidFill>
                          <a:latin typeface="Times New Roman" panose="02020603050405020304" pitchFamily="18" charset="0"/>
                          <a:cs typeface="Times New Roman" panose="02020603050405020304" pitchFamily="18" charset="0"/>
                        </a:rPr>
                        <a:t>AI as a "second set of eyes" for procedural safety.</a:t>
                      </a:r>
                    </a:p>
                  </a:txBody>
                  <a:tcPr anchor="ctr">
                    <a:solidFill>
                      <a:schemeClr val="accent3">
                        <a:lumMod val="50000"/>
                      </a:schemeClr>
                    </a:solidFill>
                  </a:tcPr>
                </a:tc>
              </a:tr>
              <a:tr h="767370">
                <a:tc>
                  <a:txBody>
                    <a:bodyPr/>
                    <a:lstStyle/>
                    <a:p>
                      <a:r>
                        <a:rPr lang="en-US" b="1" dirty="0">
                          <a:solidFill>
                            <a:schemeClr val="tx1"/>
                          </a:solidFill>
                          <a:latin typeface="Times New Roman" panose="02020603050405020304" pitchFamily="18" charset="0"/>
                          <a:cs typeface="Times New Roman" panose="02020603050405020304" pitchFamily="18" charset="0"/>
                        </a:rPr>
                        <a:t>Natarajan et al. (2025)</a:t>
                      </a:r>
                    </a:p>
                  </a:txBody>
                  <a:tcPr anchor="ctr">
                    <a:solidFill>
                      <a:schemeClr val="accent3">
                        <a:lumMod val="50000"/>
                      </a:schemeClr>
                    </a:solidFill>
                  </a:tcPr>
                </a:tc>
                <a:tc>
                  <a:txBody>
                    <a:bodyPr/>
                    <a:lstStyle/>
                    <a:p>
                      <a:r>
                        <a:rPr lang="en-US" dirty="0">
                          <a:solidFill>
                            <a:schemeClr val="tx1"/>
                          </a:solidFill>
                          <a:latin typeface="Times New Roman" panose="02020603050405020304" pitchFamily="18" charset="0"/>
                          <a:cs typeface="Times New Roman" panose="02020603050405020304" pitchFamily="18" charset="0"/>
                        </a:rPr>
                        <a:t>Hemodynamic Control</a:t>
                      </a:r>
                    </a:p>
                  </a:txBody>
                  <a:tcPr anchor="ctr">
                    <a:solidFill>
                      <a:schemeClr val="accent3">
                        <a:lumMod val="50000"/>
                      </a:schemeClr>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p>
                      <a:r>
                        <a:rPr lang="en-US" b="1" dirty="0">
                          <a:solidFill>
                            <a:schemeClr val="tx1"/>
                          </a:solidFill>
                          <a:latin typeface="Times New Roman" panose="02020603050405020304" pitchFamily="18" charset="0"/>
                          <a:cs typeface="Times New Roman" panose="02020603050405020304" pitchFamily="18" charset="0"/>
                        </a:rPr>
                        <a:t>2.6% RMSE</a:t>
                      </a:r>
                      <a:r>
                        <a:rPr lang="en-US" dirty="0">
                          <a:solidFill>
                            <a:schemeClr val="tx1"/>
                          </a:solidFill>
                          <a:latin typeface="Times New Roman" panose="02020603050405020304" pitchFamily="18" charset="0"/>
                          <a:cs typeface="Times New Roman" panose="02020603050405020304" pitchFamily="18" charset="0"/>
                        </a:rPr>
                        <a:t> in pump flow </a:t>
                      </a:r>
                    </a:p>
                  </a:txBody>
                  <a:tcPr anchor="ctr">
                    <a:solidFill>
                      <a:schemeClr val="accent3">
                        <a:lumMod val="50000"/>
                      </a:schemeClr>
                    </a:solidFill>
                  </a:tcPr>
                </a:tc>
                <a:tc>
                  <a:txBody>
                    <a:bodyPr/>
                    <a:lstStyle/>
                    <a:p>
                      <a:r>
                        <a:rPr lang="en-US" dirty="0">
                          <a:solidFill>
                            <a:schemeClr val="tx1"/>
                          </a:solidFill>
                          <a:latin typeface="Times New Roman" panose="02020603050405020304" pitchFamily="18" charset="0"/>
                          <a:cs typeface="Times New Roman" panose="02020603050405020304" pitchFamily="18" charset="0"/>
                        </a:rPr>
                        <a:t>Superior technical precision over manual titration.</a:t>
                      </a:r>
                    </a:p>
                  </a:txBody>
                  <a:tcPr anchor="ctr">
                    <a:solidFill>
                      <a:schemeClr val="accent3">
                        <a:lumMod val="50000"/>
                      </a:schemeClr>
                    </a:solidFill>
                  </a:tcPr>
                </a:tc>
              </a:tr>
              <a:tr h="767370">
                <a:tc>
                  <a:txBody>
                    <a:bodyPr/>
                    <a:lstStyle/>
                    <a:p>
                      <a:r>
                        <a:rPr lang="en-US" b="1" dirty="0">
                          <a:solidFill>
                            <a:schemeClr val="tx1"/>
                          </a:solidFill>
                          <a:latin typeface="Times New Roman" panose="02020603050405020304" pitchFamily="18" charset="0"/>
                          <a:cs typeface="Times New Roman" panose="02020603050405020304" pitchFamily="18" charset="0"/>
                        </a:rPr>
                        <a:t>Lee et al. (2021)</a:t>
                      </a:r>
                    </a:p>
                  </a:txBody>
                  <a:tcPr anchor="ctr">
                    <a:solidFill>
                      <a:schemeClr val="accent3">
                        <a:lumMod val="50000"/>
                      </a:schemeClr>
                    </a:solidFill>
                  </a:tcPr>
                </a:tc>
                <a:tc>
                  <a:txBody>
                    <a:bodyPr/>
                    <a:lstStyle/>
                    <a:p>
                      <a:r>
                        <a:rPr lang="en-US" dirty="0">
                          <a:solidFill>
                            <a:schemeClr val="tx1"/>
                          </a:solidFill>
                          <a:latin typeface="Times New Roman" panose="02020603050405020304" pitchFamily="18" charset="0"/>
                          <a:cs typeface="Times New Roman" panose="02020603050405020304" pitchFamily="18" charset="0"/>
                        </a:rPr>
                        <a:t>Outcome Prediction (AKI)</a:t>
                      </a:r>
                    </a:p>
                  </a:txBody>
                  <a:tcPr anchor="ctr">
                    <a:solidFill>
                      <a:schemeClr val="accent3">
                        <a:lumMod val="50000"/>
                      </a:schemeClr>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p>
                      <a:r>
                        <a:rPr lang="en-US" b="1" dirty="0">
                          <a:solidFill>
                            <a:schemeClr val="tx1"/>
                          </a:solidFill>
                          <a:latin typeface="Times New Roman" panose="02020603050405020304" pitchFamily="18" charset="0"/>
                          <a:cs typeface="Times New Roman" panose="02020603050405020304" pitchFamily="18" charset="0"/>
                        </a:rPr>
                        <a:t>AUC 0.89</a:t>
                      </a:r>
                      <a:r>
                        <a:rPr lang="en-US" dirty="0">
                          <a:solidFill>
                            <a:schemeClr val="tx1"/>
                          </a:solidFill>
                          <a:latin typeface="Times New Roman" panose="02020603050405020304" pitchFamily="18" charset="0"/>
                          <a:cs typeface="Times New Roman" panose="02020603050405020304" pitchFamily="18" charset="0"/>
                        </a:rPr>
                        <a:t> for renal risk </a:t>
                      </a:r>
                    </a:p>
                  </a:txBody>
                  <a:tcPr anchor="ctr">
                    <a:solidFill>
                      <a:schemeClr val="accent3">
                        <a:lumMod val="50000"/>
                      </a:schemeClr>
                    </a:solidFill>
                  </a:tcPr>
                </a:tc>
                <a:tc>
                  <a:txBody>
                    <a:bodyPr/>
                    <a:lstStyle/>
                    <a:p>
                      <a:r>
                        <a:rPr lang="en-US" dirty="0">
                          <a:solidFill>
                            <a:schemeClr val="tx1"/>
                          </a:solidFill>
                          <a:latin typeface="Times New Roman" panose="02020603050405020304" pitchFamily="18" charset="0"/>
                          <a:cs typeface="Times New Roman" panose="02020603050405020304" pitchFamily="18" charset="0"/>
                        </a:rPr>
                        <a:t>Identifies "AKI-prone states" before creatinine rises.</a:t>
                      </a:r>
                    </a:p>
                  </a:txBody>
                  <a:tcPr anchor="ctr">
                    <a:solidFill>
                      <a:schemeClr val="accent3">
                        <a:lumMod val="50000"/>
                      </a:schemeClr>
                    </a:solidFill>
                  </a:tcPr>
                </a:tc>
              </a:tr>
              <a:tr h="767370">
                <a:tc>
                  <a:txBody>
                    <a:bodyPr/>
                    <a:lstStyle/>
                    <a:p>
                      <a:r>
                        <a:rPr lang="en-US" b="1" dirty="0">
                          <a:solidFill>
                            <a:schemeClr val="tx1"/>
                          </a:solidFill>
                          <a:latin typeface="Times New Roman" panose="02020603050405020304" pitchFamily="18" charset="0"/>
                          <a:cs typeface="Times New Roman" panose="02020603050405020304" pitchFamily="18" charset="0"/>
                        </a:rPr>
                        <a:t>Alexander </a:t>
                      </a:r>
                      <a:r>
                        <a:rPr lang="en-US" b="1" dirty="0" smtClean="0">
                          <a:solidFill>
                            <a:schemeClr val="tx1"/>
                          </a:solidFill>
                          <a:latin typeface="Times New Roman" panose="02020603050405020304" pitchFamily="18" charset="0"/>
                          <a:cs typeface="Times New Roman" panose="02020603050405020304" pitchFamily="18" charset="0"/>
                        </a:rPr>
                        <a:t>et</a:t>
                      </a:r>
                      <a:r>
                        <a:rPr lang="en-US" b="1" baseline="0" dirty="0" smtClean="0">
                          <a:solidFill>
                            <a:schemeClr val="tx1"/>
                          </a:solidFill>
                          <a:latin typeface="Times New Roman" panose="02020603050405020304" pitchFamily="18" charset="0"/>
                          <a:cs typeface="Times New Roman" panose="02020603050405020304" pitchFamily="18" charset="0"/>
                        </a:rPr>
                        <a:t> al.</a:t>
                      </a:r>
                      <a:r>
                        <a:rPr lang="en-US" b="1" dirty="0" smtClean="0">
                          <a:solidFill>
                            <a:schemeClr val="tx1"/>
                          </a:solidFill>
                          <a:latin typeface="Times New Roman" panose="02020603050405020304" pitchFamily="18" charset="0"/>
                          <a:cs typeface="Times New Roman" panose="02020603050405020304" pitchFamily="18" charset="0"/>
                        </a:rPr>
                        <a:t>(2024</a:t>
                      </a:r>
                      <a:r>
                        <a:rPr lang="en-US" b="1" dirty="0">
                          <a:solidFill>
                            <a:schemeClr val="tx1"/>
                          </a:solidFill>
                          <a:latin typeface="Times New Roman" panose="02020603050405020304" pitchFamily="18" charset="0"/>
                          <a:cs typeface="Times New Roman" panose="02020603050405020304" pitchFamily="18" charset="0"/>
                        </a:rPr>
                        <a:t>)</a:t>
                      </a:r>
                    </a:p>
                  </a:txBody>
                  <a:tcPr anchor="ctr">
                    <a:solidFill>
                      <a:schemeClr val="accent3">
                        <a:lumMod val="50000"/>
                      </a:schemeClr>
                    </a:solidFill>
                  </a:tcPr>
                </a:tc>
                <a:tc>
                  <a:txBody>
                    <a:bodyPr/>
                    <a:lstStyle/>
                    <a:p>
                      <a:r>
                        <a:rPr lang="en-US" dirty="0">
                          <a:solidFill>
                            <a:schemeClr val="tx1"/>
                          </a:solidFill>
                          <a:latin typeface="Times New Roman" panose="02020603050405020304" pitchFamily="18" charset="0"/>
                          <a:cs typeface="Times New Roman" panose="02020603050405020304" pitchFamily="18" charset="0"/>
                        </a:rPr>
                        <a:t>AI-Human Interaction</a:t>
                      </a:r>
                    </a:p>
                  </a:txBody>
                  <a:tcPr anchor="ctr">
                    <a:solidFill>
                      <a:schemeClr val="accent3">
                        <a:lumMod val="50000"/>
                      </a:schemeClr>
                    </a:solidFill>
                  </a:tcPr>
                </a:tc>
                <a:tc>
                  <a:txBody>
                    <a:bodyPr/>
                    <a:lstStyle/>
                    <a:p>
                      <a:endParaRPr lang="en-US" dirty="0">
                        <a:solidFill>
                          <a:schemeClr val="tx1"/>
                        </a:solidFill>
                        <a:latin typeface="Times New Roman" panose="02020603050405020304" pitchFamily="18" charset="0"/>
                        <a:cs typeface="Times New Roman" panose="02020603050405020304" pitchFamily="18" charset="0"/>
                      </a:endParaRPr>
                    </a:p>
                    <a:p>
                      <a:r>
                        <a:rPr lang="en-US" b="1" dirty="0">
                          <a:solidFill>
                            <a:schemeClr val="tx1"/>
                          </a:solidFill>
                          <a:latin typeface="Times New Roman" panose="02020603050405020304" pitchFamily="18" charset="0"/>
                          <a:cs typeface="Times New Roman" panose="02020603050405020304" pitchFamily="18" charset="0"/>
                        </a:rPr>
                        <a:t>"Invaluable Adjunct"</a:t>
                      </a:r>
                      <a:r>
                        <a:rPr lang="en-US" dirty="0">
                          <a:solidFill>
                            <a:schemeClr val="tx1"/>
                          </a:solidFill>
                          <a:latin typeface="Times New Roman" panose="02020603050405020304" pitchFamily="18" charset="0"/>
                          <a:cs typeface="Times New Roman" panose="02020603050405020304" pitchFamily="18" charset="0"/>
                        </a:rPr>
                        <a:t> </a:t>
                      </a:r>
                    </a:p>
                  </a:txBody>
                  <a:tcPr anchor="ctr">
                    <a:solidFill>
                      <a:schemeClr val="accent3">
                        <a:lumMod val="50000"/>
                      </a:schemeClr>
                    </a:solidFill>
                  </a:tcPr>
                </a:tc>
                <a:tc>
                  <a:txBody>
                    <a:bodyPr/>
                    <a:lstStyle/>
                    <a:p>
                      <a:r>
                        <a:rPr lang="en-US" dirty="0">
                          <a:solidFill>
                            <a:schemeClr val="tx1"/>
                          </a:solidFill>
                          <a:latin typeface="Times New Roman" panose="02020603050405020304" pitchFamily="18" charset="0"/>
                          <a:cs typeface="Times New Roman" panose="02020603050405020304" pitchFamily="18" charset="0"/>
                        </a:rPr>
                        <a:t>AI empowers rather than replaces the perfusionist.</a:t>
                      </a:r>
                    </a:p>
                  </a:txBody>
                  <a:tcPr anchor="ctr">
                    <a:solidFill>
                      <a:schemeClr val="accent3">
                        <a:lumMod val="50000"/>
                      </a:schemeClr>
                    </a:solidFill>
                  </a:tcPr>
                </a:tc>
              </a:tr>
              <a:tr h="767370">
                <a:tc>
                  <a:txBody>
                    <a:bodyPr/>
                    <a:lstStyle/>
                    <a:p>
                      <a:pPr marL="0" algn="l" defTabSz="914400" rtl="0" eaLnBrk="1" latinLnBrk="0" hangingPunct="1"/>
                      <a:r>
                        <a:rPr lang="en-US" sz="1800" dirty="0" smtClean="0">
                          <a:solidFill>
                            <a:schemeClr val="tx1"/>
                          </a:solidFill>
                          <a:effectLst/>
                        </a:rPr>
                        <a:t>Kobayashi Y et al </a:t>
                      </a:r>
                      <a:r>
                        <a:rPr lang="en-US" sz="1800" kern="1200" dirty="0" smtClean="0">
                          <a:solidFill>
                            <a:schemeClr val="tx1"/>
                          </a:solidFill>
                          <a:effectLst/>
                          <a:latin typeface="+mn-lt"/>
                          <a:ea typeface="+mn-ea"/>
                          <a:cs typeface="+mn-cs"/>
                        </a:rPr>
                        <a:t>(2023)</a:t>
                      </a:r>
                    </a:p>
                  </a:txBody>
                  <a:tcPr anchor="ctr">
                    <a:solidFill>
                      <a:schemeClr val="accent3">
                        <a:lumMod val="50000"/>
                      </a:schemeClr>
                    </a:solidFill>
                  </a:tcPr>
                </a:tc>
                <a:tc>
                  <a:txBody>
                    <a:bodyPr/>
                    <a:lstStyle/>
                    <a:p>
                      <a:r>
                        <a:rPr lang="en-US" dirty="0">
                          <a:solidFill>
                            <a:schemeClr val="tx1"/>
                          </a:solidFill>
                          <a:latin typeface="Times New Roman" panose="02020603050405020304" pitchFamily="18" charset="0"/>
                          <a:cs typeface="Times New Roman" panose="02020603050405020304" pitchFamily="18" charset="0"/>
                        </a:rPr>
                        <a:t>Metabolic Forecasting</a:t>
                      </a:r>
                    </a:p>
                  </a:txBody>
                  <a:tcPr anchor="ctr">
                    <a:solidFill>
                      <a:schemeClr val="accent3">
                        <a:lumMod val="50000"/>
                      </a:schemeClr>
                    </a:solidFill>
                  </a:tcPr>
                </a:tc>
                <a:tc>
                  <a:txBody>
                    <a:bodyPr/>
                    <a:lstStyle/>
                    <a:p>
                      <a:r>
                        <a:rPr lang="en-US" b="1" dirty="0" smtClean="0">
                          <a:solidFill>
                            <a:schemeClr val="tx1"/>
                          </a:solidFill>
                        </a:rPr>
                        <a:t>Mean Absolute Error (MAE) of 0.12 mmol/L</a:t>
                      </a:r>
                      <a:endParaRPr lang="en-US" dirty="0">
                        <a:solidFill>
                          <a:schemeClr val="tx1"/>
                        </a:solidFill>
                        <a:latin typeface="Times New Roman" panose="02020603050405020304" pitchFamily="18" charset="0"/>
                        <a:cs typeface="Times New Roman" panose="02020603050405020304" pitchFamily="18" charset="0"/>
                      </a:endParaRPr>
                    </a:p>
                  </a:txBody>
                  <a:tcPr anchor="ctr">
                    <a:solidFill>
                      <a:schemeClr val="accent3">
                        <a:lumMod val="50000"/>
                      </a:schemeClr>
                    </a:solidFill>
                  </a:tcPr>
                </a:tc>
                <a:tc>
                  <a:txBody>
                    <a:bodyPr/>
                    <a:lstStyle/>
                    <a:p>
                      <a:r>
                        <a:rPr lang="en-US" dirty="0">
                          <a:solidFill>
                            <a:schemeClr val="tx1"/>
                          </a:solidFill>
                          <a:latin typeface="Times New Roman" panose="02020603050405020304" pitchFamily="18" charset="0"/>
                          <a:cs typeface="Times New Roman" panose="02020603050405020304" pitchFamily="18" charset="0"/>
                        </a:rPr>
                        <a:t>Predicts metabolic distress </a:t>
                      </a:r>
                      <a:r>
                        <a:rPr lang="en-US" b="1" dirty="0">
                          <a:solidFill>
                            <a:schemeClr val="tx1"/>
                          </a:solidFill>
                          <a:latin typeface="Times New Roman" panose="02020603050405020304" pitchFamily="18" charset="0"/>
                          <a:cs typeface="Times New Roman" panose="02020603050405020304" pitchFamily="18" charset="0"/>
                        </a:rPr>
                        <a:t>20 mins</a:t>
                      </a:r>
                      <a:r>
                        <a:rPr lang="en-US" dirty="0">
                          <a:solidFill>
                            <a:schemeClr val="tx1"/>
                          </a:solidFill>
                          <a:latin typeface="Times New Roman" panose="02020603050405020304" pitchFamily="18" charset="0"/>
                          <a:cs typeface="Times New Roman" panose="02020603050405020304" pitchFamily="18" charset="0"/>
                        </a:rPr>
                        <a:t> in advance.</a:t>
                      </a:r>
                    </a:p>
                  </a:txBody>
                  <a:tcPr anchor="ctr">
                    <a:solidFill>
                      <a:schemeClr val="accent3">
                        <a:lumMod val="50000"/>
                      </a:schemeClr>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5692" y="350292"/>
            <a:ext cx="10353761" cy="1326321"/>
          </a:xfrm>
        </p:spPr>
        <p:txBody>
          <a:bodyPr>
            <a:normAutofit/>
          </a:bodyPr>
          <a:lstStyle/>
          <a:p>
            <a:r>
              <a:rPr lang="en-US" sz="3200" dirty="0" smtClean="0">
                <a:latin typeface="Times New Roman" panose="02020603050405020304" pitchFamily="18" charset="0"/>
                <a:cs typeface="Times New Roman" panose="02020603050405020304" pitchFamily="18" charset="0"/>
              </a:rPr>
              <a:t>Research Gap:</a:t>
            </a:r>
          </a:p>
        </p:txBody>
      </p:sp>
      <p:sp>
        <p:nvSpPr>
          <p:cNvPr id="4" name="Rectangle 1"/>
          <p:cNvSpPr>
            <a:spLocks noGrp="1" noChangeArrowheads="1"/>
          </p:cNvSpPr>
          <p:nvPr>
            <p:ph idx="1"/>
          </p:nvPr>
        </p:nvSpPr>
        <p:spPr bwMode="auto">
          <a:xfrm>
            <a:off x="199703" y="2078592"/>
            <a:ext cx="8145780" cy="2728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noAutofit/>
          </a:bodyPr>
          <a:lstStyle/>
          <a:p>
            <a:pPr eaLnBrk="0" fontAlgn="base" hangingPunct="0">
              <a:lnSpc>
                <a:spcPct val="100000"/>
              </a:lnSpc>
              <a:spcBef>
                <a:spcPct val="0"/>
              </a:spcBef>
              <a:spcAft>
                <a:spcPct val="0"/>
              </a:spcAft>
            </a:pPr>
            <a:r>
              <a:rPr lang="en-US" dirty="0">
                <a:latin typeface="Times New Roman" panose="02020603050405020304" pitchFamily="18" charset="0"/>
                <a:cs typeface="Times New Roman" panose="02020603050405020304" pitchFamily="18" charset="0"/>
              </a:rPr>
              <a:t>The fundamental research gap is a lack of </a:t>
            </a:r>
            <a:r>
              <a:rPr lang="en-US" b="1" dirty="0" smtClean="0">
                <a:latin typeface="Times New Roman" panose="02020603050405020304" pitchFamily="18" charset="0"/>
                <a:cs typeface="Times New Roman" panose="02020603050405020304" pitchFamily="18" charset="0"/>
              </a:rPr>
              <a:t>integration.</a:t>
            </a:r>
          </a:p>
          <a:p>
            <a:pPr eaLnBrk="0" fontAlgn="base" hangingPunct="0">
              <a:lnSpc>
                <a:spcPct val="100000"/>
              </a:lnSpc>
              <a:spcBef>
                <a:spcPct val="0"/>
              </a:spcBef>
              <a:spcAft>
                <a:spcPct val="0"/>
              </a:spcAft>
            </a:pPr>
            <a:endParaRPr lang="en-US" b="1" dirty="0" smtClean="0">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dirty="0">
                <a:latin typeface="Times New Roman" panose="02020603050405020304" pitchFamily="18" charset="0"/>
                <a:cs typeface="Times New Roman" panose="02020603050405020304" pitchFamily="18" charset="0"/>
              </a:rPr>
              <a:t>Modern CPB consoles generate </a:t>
            </a:r>
            <a:r>
              <a:rPr lang="en-US" b="1" dirty="0">
                <a:latin typeface="Times New Roman" panose="02020603050405020304" pitchFamily="18" charset="0"/>
                <a:cs typeface="Times New Roman" panose="02020603050405020304" pitchFamily="18" charset="0"/>
              </a:rPr>
              <a:t>1-Hz high-frequency data</a:t>
            </a:r>
            <a:r>
              <a:rPr lang="en-US" dirty="0">
                <a:latin typeface="Times New Roman" panose="02020603050405020304" pitchFamily="18" charset="0"/>
                <a:cs typeface="Times New Roman" panose="02020603050405020304" pitchFamily="18" charset="0"/>
              </a:rPr>
              <a:t>, yet clinical decisions are still based on "snapshots" taken every 15–30 minutes</a:t>
            </a:r>
            <a:r>
              <a:rPr lang="en-US" dirty="0" smtClean="0">
                <a:latin typeface="Times New Roman" panose="02020603050405020304" pitchFamily="18" charset="0"/>
                <a:cs typeface="Times New Roman" panose="02020603050405020304" pitchFamily="18" charset="0"/>
              </a:rPr>
              <a:t>.</a:t>
            </a:r>
          </a:p>
          <a:p>
            <a:pPr eaLnBrk="0" fontAlgn="base" hangingPunct="0">
              <a:lnSpc>
                <a:spcPct val="100000"/>
              </a:lnSpc>
              <a:spcBef>
                <a:spcPct val="0"/>
              </a:spcBef>
              <a:spcAft>
                <a:spcPct val="0"/>
              </a:spcAft>
            </a:pPr>
            <a:endParaRPr lang="en-US" dirty="0" smtClean="0">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dirty="0">
                <a:latin typeface="Times New Roman" panose="02020603050405020304" pitchFamily="18" charset="0"/>
                <a:cs typeface="Times New Roman" panose="02020603050405020304" pitchFamily="18" charset="0"/>
              </a:rPr>
              <a:t>It is physically impossible for a human to track and correlate 50+ variables every second while maintaining focus on the surgical </a:t>
            </a:r>
            <a:r>
              <a:rPr lang="en-US" dirty="0" smtClean="0">
                <a:latin typeface="Times New Roman" panose="02020603050405020304" pitchFamily="18" charset="0"/>
                <a:cs typeface="Times New Roman" panose="02020603050405020304" pitchFamily="18" charset="0"/>
              </a:rPr>
              <a:t>field</a:t>
            </a:r>
          </a:p>
          <a:p>
            <a:pPr eaLnBrk="0" fontAlgn="base" hangingPunct="0">
              <a:lnSpc>
                <a:spcPct val="100000"/>
              </a:lnSpc>
              <a:spcBef>
                <a:spcPct val="0"/>
              </a:spcBef>
              <a:spcAft>
                <a:spcPct val="0"/>
              </a:spcAft>
            </a:pPr>
            <a:endParaRPr lang="en-US" dirty="0" smtClean="0">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Spectrum Medical Quantum</a:t>
            </a:r>
            <a:r>
              <a:rPr lang="en-US" dirty="0">
                <a:latin typeface="Times New Roman" panose="02020603050405020304" pitchFamily="18" charset="0"/>
                <a:cs typeface="Times New Roman" panose="02020603050405020304" pitchFamily="18" charset="0"/>
              </a:rPr>
              <a:t> records every single second of the surgery (</a:t>
            </a:r>
            <a:r>
              <a:rPr lang="en-US" b="1" dirty="0">
                <a:latin typeface="Times New Roman" panose="02020603050405020304" pitchFamily="18" charset="0"/>
                <a:cs typeface="Times New Roman" panose="02020603050405020304" pitchFamily="18" charset="0"/>
              </a:rPr>
              <a:t>1-Hz data</a:t>
            </a:r>
            <a:r>
              <a:rPr lang="en-US" dirty="0">
                <a:latin typeface="Times New Roman" panose="02020603050405020304" pitchFamily="18" charset="0"/>
                <a:cs typeface="Times New Roman" panose="02020603050405020304" pitchFamily="18" charset="0"/>
              </a:rPr>
              <a:t>). That is </a:t>
            </a:r>
            <a:r>
              <a:rPr lang="en-US" b="1" dirty="0">
                <a:latin typeface="Times New Roman" panose="02020603050405020304" pitchFamily="18" charset="0"/>
                <a:cs typeface="Times New Roman" panose="02020603050405020304" pitchFamily="18" charset="0"/>
              </a:rPr>
              <a:t>3,600</a:t>
            </a:r>
            <a:r>
              <a:rPr lang="en-US" dirty="0">
                <a:latin typeface="Times New Roman" panose="02020603050405020304" pitchFamily="18" charset="0"/>
                <a:cs typeface="Times New Roman" panose="02020603050405020304" pitchFamily="18" charset="0"/>
              </a:rPr>
              <a:t> data points every hour.</a:t>
            </a:r>
            <a:endParaRPr kumimoji="0" lang="en-US" altLang="en-U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8167370" y="0"/>
            <a:ext cx="4024630" cy="259016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169275" y="0"/>
            <a:ext cx="4022725" cy="2305685"/>
          </a:xfrm>
          <a:prstGeom prst="rect">
            <a:avLst/>
          </a:prstGeom>
          <a:effectLst>
            <a:glow rad="101600">
              <a:schemeClr val="accent2">
                <a:satMod val="175000"/>
                <a:alpha val="40000"/>
              </a:schemeClr>
            </a:glow>
            <a:outerShdw blurRad="50800" dist="38100" dir="2700000" algn="tl" rotWithShape="0">
              <a:schemeClr val="tx1">
                <a:alpha val="40000"/>
              </a:schemeClr>
            </a:outerShdw>
          </a:effectLst>
        </p:spPr>
      </p:pic>
      <p:sp>
        <p:nvSpPr>
          <p:cNvPr id="2" name="Title 1"/>
          <p:cNvSpPr>
            <a:spLocks noGrp="1"/>
          </p:cNvSpPr>
          <p:nvPr>
            <p:ph type="title"/>
          </p:nvPr>
        </p:nvSpPr>
        <p:spPr>
          <a:xfrm>
            <a:off x="183" y="800100"/>
            <a:ext cx="7520520" cy="1326321"/>
          </a:xfrm>
        </p:spPr>
        <p:txBody>
          <a:bodyPr>
            <a:normAutofit/>
          </a:bodyPr>
          <a:lstStyle/>
          <a:p>
            <a:r>
              <a:rPr lang="en-US" sz="3200" dirty="0" smtClean="0">
                <a:latin typeface="Times New Roman" panose="02020603050405020304" pitchFamily="18" charset="0"/>
                <a:cs typeface="Times New Roman" panose="02020603050405020304" pitchFamily="18" charset="0"/>
              </a:rPr>
              <a:t>Rationale and Significance</a:t>
            </a:r>
          </a:p>
        </p:txBody>
      </p:sp>
      <p:sp>
        <p:nvSpPr>
          <p:cNvPr id="3" name="Content Placeholder 2"/>
          <p:cNvSpPr>
            <a:spLocks noGrp="1"/>
          </p:cNvSpPr>
          <p:nvPr>
            <p:ph idx="1"/>
          </p:nvPr>
        </p:nvSpPr>
        <p:spPr>
          <a:xfrm>
            <a:off x="405765" y="2520950"/>
            <a:ext cx="9364345" cy="3492500"/>
          </a:xfrm>
        </p:spPr>
        <p:txBody>
          <a:bodyPr>
            <a:normAutofit/>
          </a:bodyPr>
          <a:lstStyle/>
          <a:p>
            <a:r>
              <a:rPr lang="en-US" dirty="0">
                <a:latin typeface="Times New Roman" panose="02020603050405020304" pitchFamily="18" charset="0"/>
                <a:cs typeface="Times New Roman" panose="02020603050405020304" pitchFamily="18" charset="0"/>
              </a:rPr>
              <a:t>Transitioning from "Manual Safety" to "Predictive Precision" to eliminate avoidable surgical complications</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Problems like </a:t>
            </a:r>
            <a:r>
              <a:rPr lang="en-US" b="1" dirty="0">
                <a:latin typeface="Times New Roman" panose="02020603050405020304" pitchFamily="18" charset="0"/>
                <a:cs typeface="Times New Roman" panose="02020603050405020304" pitchFamily="18" charset="0"/>
              </a:rPr>
              <a:t>Acute Kidney Injury (AKI)</a:t>
            </a:r>
            <a:r>
              <a:rPr lang="en-US" dirty="0">
                <a:latin typeface="Times New Roman" panose="02020603050405020304" pitchFamily="18" charset="0"/>
                <a:cs typeface="Times New Roman" panose="02020603050405020304" pitchFamily="18" charset="0"/>
              </a:rPr>
              <a:t> are often detected only </a:t>
            </a:r>
            <a:r>
              <a:rPr lang="en-US" i="1" dirty="0">
                <a:latin typeface="Times New Roman" panose="02020603050405020304" pitchFamily="18" charset="0"/>
                <a:cs typeface="Times New Roman" panose="02020603050405020304" pitchFamily="18" charset="0"/>
              </a:rPr>
              <a:t>after</a:t>
            </a:r>
            <a:r>
              <a:rPr lang="en-US" dirty="0">
                <a:latin typeface="Times New Roman" panose="02020603050405020304" pitchFamily="18" charset="0"/>
                <a:cs typeface="Times New Roman" panose="02020603050405020304" pitchFamily="18" charset="0"/>
              </a:rPr>
              <a:t> the damage is done (via rising creatinine levels).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AI </a:t>
            </a:r>
            <a:r>
              <a:rPr lang="en-US" dirty="0">
                <a:latin typeface="Times New Roman" panose="02020603050405020304" pitchFamily="18" charset="0"/>
                <a:cs typeface="Times New Roman" panose="02020603050405020304" pitchFamily="18" charset="0"/>
              </a:rPr>
              <a:t>models (like CatBoost) can predict AKI with </a:t>
            </a:r>
            <a:r>
              <a:rPr lang="en-US" b="1" dirty="0">
                <a:effectLst/>
                <a:latin typeface="Times New Roman" panose="02020603050405020304" pitchFamily="18" charset="0"/>
                <a:cs typeface="Times New Roman" panose="02020603050405020304" pitchFamily="18" charset="0"/>
              </a:rPr>
              <a:t>89% accuracy</a:t>
            </a:r>
            <a:r>
              <a:rPr lang="en-US" dirty="0">
                <a:latin typeface="Times New Roman" panose="02020603050405020304" pitchFamily="18" charset="0"/>
                <a:cs typeface="Times New Roman" panose="02020603050405020304" pitchFamily="18" charset="0"/>
              </a:rPr>
              <a:t> (0.89 AUC) up to 20 minutes before it happens, allowing for life-saving adjustments to pump flow and oxygen delivery </a:t>
            </a:r>
            <a:r>
              <a:rPr lang="en-US" dirty="0" smtClean="0">
                <a:latin typeface="Times New Roman" panose="02020603050405020304" pitchFamily="18" charset="0"/>
                <a:cs typeface="Times New Roman" panose="02020603050405020304" pitchFamily="18" charset="0"/>
              </a:rPr>
              <a:t>(</a:t>
            </a:r>
            <a:r>
              <a:rPr lang="en-US" dirty="0" smtClean="0">
                <a:effectLst/>
                <a:latin typeface="Times New Roman" panose="02020603050405020304" pitchFamily="18" charset="0"/>
                <a:cs typeface="Times New Roman" panose="02020603050405020304" pitchFamily="18" charset="0"/>
              </a:rPr>
              <a:t>DO2</a:t>
            </a: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Lee </a:t>
            </a:r>
            <a:r>
              <a:rPr lang="en-US" b="1" dirty="0">
                <a:latin typeface="Times New Roman" panose="02020603050405020304" pitchFamily="18" charset="0"/>
                <a:cs typeface="Times New Roman" panose="02020603050405020304" pitchFamily="18" charset="0"/>
              </a:rPr>
              <a:t>et al. (2021</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987" y="336645"/>
            <a:ext cx="10353761" cy="1326321"/>
          </a:xfrm>
        </p:spPr>
        <p:txBody>
          <a:bodyPr>
            <a:normAutofit/>
          </a:bodyPr>
          <a:lstStyle/>
          <a:p>
            <a:r>
              <a:rPr lang="en-US" sz="3200" dirty="0" smtClean="0">
                <a:latin typeface="Times New Roman" panose="02020603050405020304" pitchFamily="18" charset="0"/>
                <a:cs typeface="Times New Roman" panose="02020603050405020304" pitchFamily="18" charset="0"/>
              </a:rPr>
              <a:t>Objectives</a:t>
            </a:r>
          </a:p>
        </p:txBody>
      </p:sp>
      <p:sp>
        <p:nvSpPr>
          <p:cNvPr id="3" name="Content Placeholder 2"/>
          <p:cNvSpPr>
            <a:spLocks noGrp="1"/>
          </p:cNvSpPr>
          <p:nvPr>
            <p:ph idx="1"/>
          </p:nvPr>
        </p:nvSpPr>
        <p:spPr>
          <a:xfrm>
            <a:off x="729361" y="1662966"/>
            <a:ext cx="10353762" cy="3695136"/>
          </a:xfrm>
        </p:spPr>
        <p:txBody>
          <a:bodyPr>
            <a:normAutofit fontScale="92500" lnSpcReduction="20000"/>
          </a:bodyPr>
          <a:lstStyle/>
          <a:p>
            <a:r>
              <a:rPr lang="en-US" sz="2200" b="1" u="sng" dirty="0">
                <a:latin typeface="Times New Roman" panose="02020603050405020304" pitchFamily="18" charset="0"/>
                <a:cs typeface="Times New Roman" panose="02020603050405020304" pitchFamily="18" charset="0"/>
              </a:rPr>
              <a:t>Synchronize High-Frequency </a:t>
            </a:r>
            <a:r>
              <a:rPr lang="en-US" sz="2200" b="1" u="sng" dirty="0" smtClean="0">
                <a:latin typeface="Times New Roman" panose="02020603050405020304" pitchFamily="18" charset="0"/>
                <a:cs typeface="Times New Roman" panose="02020603050405020304" pitchFamily="18" charset="0"/>
              </a:rPr>
              <a:t>Data:</a:t>
            </a:r>
            <a:endParaRPr lang="en-US" sz="2200" b="1" u="sng" dirty="0">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cs typeface="Times New Roman" panose="02020603050405020304" pitchFamily="18" charset="0"/>
              </a:rPr>
              <a:t>To </a:t>
            </a:r>
            <a:r>
              <a:rPr lang="en-US" sz="2200" dirty="0">
                <a:latin typeface="Times New Roman" panose="02020603050405020304" pitchFamily="18" charset="0"/>
                <a:cs typeface="Times New Roman" panose="02020603050405020304" pitchFamily="18" charset="0"/>
              </a:rPr>
              <a:t>integrate the </a:t>
            </a:r>
            <a:r>
              <a:rPr lang="en-US" sz="2200" b="1" dirty="0">
                <a:effectLst/>
                <a:latin typeface="Times New Roman" panose="02020603050405020304" pitchFamily="18" charset="0"/>
                <a:cs typeface="Times New Roman" panose="02020603050405020304" pitchFamily="18" charset="0"/>
              </a:rPr>
              <a:t>1-Hz data stream</a:t>
            </a:r>
            <a:r>
              <a:rPr lang="en-US" sz="2200" dirty="0">
                <a:latin typeface="Times New Roman" panose="02020603050405020304" pitchFamily="18" charset="0"/>
                <a:cs typeface="Times New Roman" panose="02020603050405020304" pitchFamily="18" charset="0"/>
              </a:rPr>
              <a:t> from the Quantum’s Viper EMR (Flow, Pressure, </a:t>
            </a:r>
            <a:r>
              <a:rPr lang="en-US" sz="2200" dirty="0" smtClean="0">
                <a:effectLst/>
                <a:latin typeface="Times New Roman" panose="02020603050405020304" pitchFamily="18" charset="0"/>
                <a:cs typeface="Times New Roman" panose="02020603050405020304" pitchFamily="18" charset="0"/>
              </a:rPr>
              <a:t>SvO</a:t>
            </a:r>
            <a:r>
              <a:rPr lang="en-US" sz="2200" dirty="0">
                <a:effectLst/>
                <a:latin typeface="Times New Roman" panose="02020603050405020304" pitchFamily="18" charset="0"/>
                <a:cs typeface="Times New Roman" panose="02020603050405020304" pitchFamily="18" charset="0"/>
              </a:rPr>
              <a:t>2</a:t>
            </a:r>
            <a:r>
              <a:rPr lang="en-US" sz="2200" dirty="0" smtClean="0">
                <a:latin typeface="Times New Roman" panose="02020603050405020304" pitchFamily="18" charset="0"/>
                <a:cs typeface="Times New Roman" panose="02020603050405020304" pitchFamily="18" charset="0"/>
              </a:rPr>
              <a:t>, </a:t>
            </a:r>
            <a:r>
              <a:rPr lang="en-US" sz="2200" dirty="0" smtClean="0">
                <a:effectLst/>
                <a:latin typeface="Times New Roman" panose="02020603050405020304" pitchFamily="18" charset="0"/>
                <a:cs typeface="Times New Roman" panose="02020603050405020304" pitchFamily="18" charset="0"/>
              </a:rPr>
              <a:t>Hb</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into a real-time AI processing layer</a:t>
            </a:r>
            <a:r>
              <a:rPr lang="en-US" sz="2200" dirty="0" smtClean="0">
                <a:latin typeface="Times New Roman" panose="02020603050405020304" pitchFamily="18" charset="0"/>
                <a:cs typeface="Times New Roman" panose="02020603050405020304" pitchFamily="18" charset="0"/>
              </a:rPr>
              <a:t>.</a:t>
            </a:r>
          </a:p>
          <a:p>
            <a:r>
              <a:rPr lang="en-US" sz="2200" b="1" u="sng" dirty="0">
                <a:latin typeface="Times New Roman" panose="02020603050405020304" pitchFamily="18" charset="0"/>
                <a:cs typeface="Times New Roman" panose="02020603050405020304" pitchFamily="18" charset="0"/>
              </a:rPr>
              <a:t>Develop Action </a:t>
            </a:r>
            <a:r>
              <a:rPr lang="en-US" sz="2200" b="1" u="sng" dirty="0" smtClean="0">
                <a:latin typeface="Times New Roman" panose="02020603050405020304" pitchFamily="18" charset="0"/>
                <a:cs typeface="Times New Roman" panose="02020603050405020304" pitchFamily="18" charset="0"/>
              </a:rPr>
              <a:t>Recognition:</a:t>
            </a:r>
          </a:p>
          <a:p>
            <a:pPr marL="0" indent="0">
              <a:buNone/>
            </a:pPr>
            <a:r>
              <a:rPr lang="en-US" sz="2200" dirty="0">
                <a:latin typeface="Times New Roman" panose="02020603050405020304" pitchFamily="18" charset="0"/>
                <a:cs typeface="Times New Roman" panose="02020603050405020304" pitchFamily="18" charset="0"/>
              </a:rPr>
              <a:t>To build a </a:t>
            </a:r>
            <a:r>
              <a:rPr lang="en-US" sz="2200" dirty="0" smtClean="0">
                <a:latin typeface="Times New Roman" panose="02020603050405020304" pitchFamily="18" charset="0"/>
                <a:cs typeface="Times New Roman" panose="02020603050405020304" pitchFamily="18" charset="0"/>
              </a:rPr>
              <a:t>model </a:t>
            </a:r>
            <a:r>
              <a:rPr lang="en-US" sz="2200" dirty="0">
                <a:latin typeface="Times New Roman" panose="02020603050405020304" pitchFamily="18" charset="0"/>
                <a:cs typeface="Times New Roman" panose="02020603050405020304" pitchFamily="18" charset="0"/>
              </a:rPr>
              <a:t>that recognizes surgical maneuvers (e.g., cross-clamping) with </a:t>
            </a:r>
            <a:r>
              <a:rPr lang="en-US" sz="2200" b="1" dirty="0">
                <a:latin typeface="Times New Roman" panose="02020603050405020304" pitchFamily="18" charset="0"/>
                <a:cs typeface="Times New Roman" panose="02020603050405020304" pitchFamily="18" charset="0"/>
              </a:rPr>
              <a:t>&gt;90% accuracy</a:t>
            </a:r>
            <a:r>
              <a:rPr lang="en-US" sz="2200" dirty="0">
                <a:latin typeface="Times New Roman" panose="02020603050405020304" pitchFamily="18" charset="0"/>
                <a:cs typeface="Times New Roman" panose="02020603050405020304" pitchFamily="18" charset="0"/>
              </a:rPr>
              <a:t>, reducing false alarms and "alarm fatigue</a:t>
            </a:r>
            <a:r>
              <a:rPr lang="en-US" sz="2200" dirty="0" smtClean="0">
                <a:latin typeface="Times New Roman" panose="02020603050405020304" pitchFamily="18" charset="0"/>
                <a:cs typeface="Times New Roman" panose="02020603050405020304" pitchFamily="18" charset="0"/>
              </a:rPr>
              <a:t>.</a:t>
            </a:r>
          </a:p>
          <a:p>
            <a:r>
              <a:rPr lang="en-US" sz="2200" b="1" u="sng" dirty="0">
                <a:latin typeface="Times New Roman" panose="02020603050405020304" pitchFamily="18" charset="0"/>
                <a:cs typeface="Times New Roman" panose="02020603050405020304" pitchFamily="18" charset="0"/>
              </a:rPr>
              <a:t>Predictive Complication </a:t>
            </a:r>
            <a:r>
              <a:rPr lang="en-US" sz="2200" b="1" u="sng" dirty="0" smtClean="0">
                <a:latin typeface="Times New Roman" panose="02020603050405020304" pitchFamily="18" charset="0"/>
                <a:cs typeface="Times New Roman" panose="02020603050405020304" pitchFamily="18" charset="0"/>
              </a:rPr>
              <a:t>Forecasting:</a:t>
            </a:r>
          </a:p>
          <a:p>
            <a:pPr marL="0" indent="0">
              <a:buNone/>
            </a:pPr>
            <a:r>
              <a:rPr lang="en-US" sz="2200" dirty="0">
                <a:latin typeface="Times New Roman" panose="02020603050405020304" pitchFamily="18" charset="0"/>
                <a:cs typeface="Times New Roman" panose="02020603050405020304" pitchFamily="18" charset="0"/>
              </a:rPr>
              <a:t>To utilize machine learning (CatBoost/RNNs) to predict </a:t>
            </a:r>
            <a:r>
              <a:rPr lang="en-US" sz="2200" b="1" dirty="0">
                <a:latin typeface="Times New Roman" panose="02020603050405020304" pitchFamily="18" charset="0"/>
                <a:cs typeface="Times New Roman" panose="02020603050405020304" pitchFamily="18" charset="0"/>
              </a:rPr>
              <a:t>Acute Kidney Injury (AKI)</a:t>
            </a:r>
            <a:r>
              <a:rPr lang="en-US" sz="2200" dirty="0">
                <a:latin typeface="Times New Roman" panose="02020603050405020304" pitchFamily="18" charset="0"/>
                <a:cs typeface="Times New Roman" panose="02020603050405020304" pitchFamily="18" charset="0"/>
              </a:rPr>
              <a:t> and </a:t>
            </a:r>
            <a:r>
              <a:rPr lang="en-US" sz="2200" b="1" dirty="0">
                <a:latin typeface="Times New Roman" panose="02020603050405020304" pitchFamily="18" charset="0"/>
                <a:cs typeface="Times New Roman" panose="02020603050405020304" pitchFamily="18" charset="0"/>
              </a:rPr>
              <a:t>Lactate spikes</a:t>
            </a:r>
            <a:r>
              <a:rPr lang="en-US" sz="2200" dirty="0">
                <a:latin typeface="Times New Roman" panose="02020603050405020304" pitchFamily="18" charset="0"/>
                <a:cs typeface="Times New Roman" panose="02020603050405020304" pitchFamily="18" charset="0"/>
              </a:rPr>
              <a:t> with a </a:t>
            </a:r>
            <a:r>
              <a:rPr lang="en-US" sz="2200" b="1" dirty="0">
                <a:latin typeface="Times New Roman" panose="02020603050405020304" pitchFamily="18" charset="0"/>
                <a:cs typeface="Times New Roman" panose="02020603050405020304" pitchFamily="18" charset="0"/>
              </a:rPr>
              <a:t>20-minute lead </a:t>
            </a:r>
            <a:r>
              <a:rPr lang="en-US" sz="2200" b="1" dirty="0" smtClean="0">
                <a:latin typeface="Times New Roman" panose="02020603050405020304" pitchFamily="18" charset="0"/>
                <a:cs typeface="Times New Roman" panose="02020603050405020304" pitchFamily="18" charset="0"/>
              </a:rPr>
              <a:t>time</a:t>
            </a:r>
            <a:r>
              <a:rPr lang="en-US" sz="2200" dirty="0" smtClean="0">
                <a:latin typeface="Times New Roman" panose="02020603050405020304" pitchFamily="18" charset="0"/>
                <a:cs typeface="Times New Roman" panose="02020603050405020304" pitchFamily="18" charset="0"/>
              </a:rPr>
              <a:t>.</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9740265" y="4840605"/>
            <a:ext cx="2451735" cy="201739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239125" y="92710"/>
            <a:ext cx="3952875" cy="1829435"/>
          </a:xfrm>
          <a:prstGeom prst="rect">
            <a:avLst/>
          </a:prstGeom>
        </p:spPr>
      </p:pic>
      <p:sp>
        <p:nvSpPr>
          <p:cNvPr id="2" name="Title 1"/>
          <p:cNvSpPr>
            <a:spLocks noGrp="1"/>
          </p:cNvSpPr>
          <p:nvPr>
            <p:ph type="title"/>
          </p:nvPr>
        </p:nvSpPr>
        <p:spPr>
          <a:xfrm>
            <a:off x="-733810" y="595953"/>
            <a:ext cx="6824486" cy="1326321"/>
          </a:xfrm>
        </p:spPr>
        <p:txBody>
          <a:bodyPr>
            <a:normAutofit/>
          </a:bodyPr>
          <a:lstStyle/>
          <a:p>
            <a:r>
              <a:rPr lang="en-US" sz="3200" dirty="0" smtClean="0">
                <a:latin typeface="Times New Roman" panose="02020603050405020304" pitchFamily="18" charset="0"/>
                <a:cs typeface="Times New Roman" panose="02020603050405020304" pitchFamily="18" charset="0"/>
              </a:rPr>
              <a:t>Methodology</a:t>
            </a:r>
          </a:p>
        </p:txBody>
      </p:sp>
      <p:sp>
        <p:nvSpPr>
          <p:cNvPr id="3" name="Content Placeholder 2"/>
          <p:cNvSpPr>
            <a:spLocks noGrp="1"/>
          </p:cNvSpPr>
          <p:nvPr>
            <p:ph idx="1"/>
          </p:nvPr>
        </p:nvSpPr>
        <p:spPr>
          <a:xfrm>
            <a:off x="308610" y="1992630"/>
            <a:ext cx="9342755" cy="3695065"/>
          </a:xfrm>
        </p:spPr>
        <p:txBody>
          <a:bodyPr/>
          <a:lstStyle/>
          <a:p>
            <a:r>
              <a:rPr lang="en-US" b="1" u="sng" dirty="0">
                <a:latin typeface="Times New Roman" panose="02020603050405020304" pitchFamily="18" charset="0"/>
                <a:cs typeface="Times New Roman" panose="02020603050405020304" pitchFamily="18" charset="0"/>
              </a:rPr>
              <a:t>Data </a:t>
            </a:r>
            <a:r>
              <a:rPr lang="en-US" b="1" u="sng" dirty="0" smtClean="0">
                <a:latin typeface="Times New Roman" panose="02020603050405020304" pitchFamily="18" charset="0"/>
                <a:cs typeface="Times New Roman" panose="02020603050405020304" pitchFamily="18" charset="0"/>
              </a:rPr>
              <a:t>Source:</a:t>
            </a:r>
          </a:p>
          <a:p>
            <a:r>
              <a:rPr lang="en-US" dirty="0">
                <a:latin typeface="Times New Roman" panose="02020603050405020304" pitchFamily="18" charset="0"/>
                <a:cs typeface="Times New Roman" panose="02020603050405020304" pitchFamily="18" charset="0"/>
              </a:rPr>
              <a:t>High-frequency time-series data from </a:t>
            </a:r>
            <a:r>
              <a:rPr lang="en-US" b="1" dirty="0">
                <a:latin typeface="Times New Roman" panose="02020603050405020304" pitchFamily="18" charset="0"/>
                <a:cs typeface="Times New Roman" panose="02020603050405020304" pitchFamily="18" charset="0"/>
              </a:rPr>
              <a:t>Spectrum Medical Quantum</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Machine </a:t>
            </a:r>
            <a:r>
              <a:rPr lang="en-US" dirty="0" smtClean="0">
                <a:latin typeface="Times New Roman" panose="02020603050405020304" pitchFamily="18" charset="0"/>
                <a:cs typeface="Times New Roman" panose="02020603050405020304" pitchFamily="18" charset="0"/>
              </a:rPr>
              <a:t>Data includes; </a:t>
            </a:r>
            <a:r>
              <a:rPr lang="en-US" dirty="0">
                <a:latin typeface="Times New Roman" panose="02020603050405020304" pitchFamily="18" charset="0"/>
                <a:cs typeface="Times New Roman" panose="02020603050405020304" pitchFamily="18" charset="0"/>
              </a:rPr>
              <a:t>Pump Flow (RPM), Line Pressures, Reservoir </a:t>
            </a:r>
            <a:r>
              <a:rPr lang="en-US" dirty="0" smtClean="0">
                <a:latin typeface="Times New Roman" panose="02020603050405020304" pitchFamily="18" charset="0"/>
                <a:cs typeface="Times New Roman" panose="02020603050405020304" pitchFamily="18" charset="0"/>
              </a:rPr>
              <a:t>levels, Patient SvO2, Hb</a:t>
            </a:r>
            <a:r>
              <a:rPr lang="en-US" dirty="0">
                <a:latin typeface="Times New Roman" panose="02020603050405020304" pitchFamily="18" charset="0"/>
                <a:cs typeface="Times New Roman" panose="02020603050405020304" pitchFamily="18" charset="0"/>
              </a:rPr>
              <a:t>, Arterial/Venous Temperatures, MAP</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Over </a:t>
            </a:r>
            <a:r>
              <a:rPr lang="en-US" b="1" dirty="0">
                <a:latin typeface="Times New Roman" panose="02020603050405020304" pitchFamily="18" charset="0"/>
                <a:cs typeface="Times New Roman" panose="02020603050405020304" pitchFamily="18" charset="0"/>
              </a:rPr>
              <a:t>14,400 data points per variable</a:t>
            </a:r>
            <a:r>
              <a:rPr lang="en-US" dirty="0">
                <a:latin typeface="Times New Roman" panose="02020603050405020304" pitchFamily="18" charset="0"/>
                <a:cs typeface="Times New Roman" panose="02020603050405020304" pitchFamily="18" charset="0"/>
              </a:rPr>
              <a:t> for a standard 4-hour case</a:t>
            </a:r>
            <a:r>
              <a:rPr lang="en-US" dirty="0" smtClean="0">
                <a:latin typeface="Times New Roman" panose="02020603050405020304" pitchFamily="18" charset="0"/>
                <a:cs typeface="Times New Roman" panose="02020603050405020304" pitchFamily="18" charset="0"/>
              </a:rPr>
              <a:t>.</a:t>
            </a:r>
          </a:p>
          <a:p>
            <a:r>
              <a:rPr lang="en-US" b="1" u="sng" dirty="0">
                <a:latin typeface="Times New Roman" panose="02020603050405020304" pitchFamily="18" charset="0"/>
                <a:cs typeface="Times New Roman" panose="02020603050405020304" pitchFamily="18" charset="0"/>
              </a:rPr>
              <a:t>The AI Engine:</a:t>
            </a:r>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Splitting data into three specialized models (Cognitive, Physiologic, Clinical).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614" y="282054"/>
            <a:ext cx="5446062" cy="932597"/>
          </a:xfrm>
        </p:spPr>
        <p:txBody>
          <a:bodyPr>
            <a:normAutofit/>
          </a:bodyPr>
          <a:lstStyle/>
          <a:p>
            <a:r>
              <a:rPr lang="en-US" dirty="0">
                <a:latin typeface="Times New Roman" panose="02020603050405020304" pitchFamily="18" charset="0"/>
                <a:cs typeface="Times New Roman" panose="02020603050405020304" pitchFamily="18" charset="0"/>
              </a:rPr>
              <a:t>Action </a:t>
            </a:r>
            <a:r>
              <a:rPr lang="en-US" dirty="0" smtClean="0">
                <a:latin typeface="Times New Roman" panose="02020603050405020304" pitchFamily="18" charset="0"/>
                <a:cs typeface="Times New Roman" panose="02020603050405020304" pitchFamily="18" charset="0"/>
              </a:rPr>
              <a:t>Recognition: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44614" y="1318142"/>
            <a:ext cx="10353762" cy="3695136"/>
          </a:xfrm>
        </p:spPr>
        <p:txBody>
          <a:bodyPr>
            <a:normAutofit/>
          </a:bodyPr>
          <a:lstStyle/>
          <a:p>
            <a:r>
              <a:rPr lang="en-US" dirty="0">
                <a:latin typeface="Times New Roman" panose="02020603050405020304" pitchFamily="18" charset="0"/>
                <a:cs typeface="Times New Roman" panose="02020603050405020304" pitchFamily="18" charset="0"/>
              </a:rPr>
              <a:t>Teaching the machine to "see" and "understand" the surgery</a:t>
            </a:r>
            <a:r>
              <a:rPr lang="en-US" dirty="0" smtClean="0">
                <a:latin typeface="Times New Roman" panose="02020603050405020304" pitchFamily="18" charset="0"/>
                <a:cs typeface="Times New Roman" panose="02020603050405020304" pitchFamily="18" charset="0"/>
              </a:rPr>
              <a:t>.</a:t>
            </a:r>
          </a:p>
          <a:p>
            <a:r>
              <a:rPr lang="en-US" b="1" dirty="0">
                <a:latin typeface="Times New Roman" panose="02020603050405020304" pitchFamily="18" charset="0"/>
                <a:cs typeface="Times New Roman" panose="02020603050405020304" pitchFamily="18" charset="0"/>
              </a:rPr>
              <a:t>Architecture:</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CNN-LSTM Hybrid</a:t>
            </a:r>
            <a:r>
              <a:rPr lang="en-US" dirty="0">
                <a:latin typeface="Times New Roman" panose="02020603050405020304" pitchFamily="18" charset="0"/>
                <a:cs typeface="Times New Roman" panose="02020603050405020304" pitchFamily="18" charset="0"/>
              </a:rPr>
              <a:t> (Convolutional + Long Short-Term Memory</a:t>
            </a:r>
            <a:r>
              <a:rPr lang="en-US" dirty="0" smtClean="0">
                <a:latin typeface="Times New Roman" panose="02020603050405020304" pitchFamily="18" charset="0"/>
                <a:cs typeface="Times New Roman" panose="02020603050405020304" pitchFamily="18" charset="0"/>
              </a:rPr>
              <a:t>).</a:t>
            </a:r>
          </a:p>
          <a:p>
            <a:r>
              <a:rPr lang="en-US" b="1" dirty="0">
                <a:latin typeface="Times New Roman" panose="02020603050405020304" pitchFamily="18" charset="0"/>
                <a:cs typeface="Times New Roman" panose="02020603050405020304" pitchFamily="18" charset="0"/>
              </a:rPr>
              <a:t>CNN</a:t>
            </a:r>
            <a:r>
              <a:rPr lang="en-US" dirty="0">
                <a:latin typeface="Times New Roman" panose="02020603050405020304" pitchFamily="18" charset="0"/>
                <a:cs typeface="Times New Roman" panose="02020603050405020304" pitchFamily="18" charset="0"/>
              </a:rPr>
              <a:t> extracts features from the surgical environment/data patterns.</a:t>
            </a:r>
          </a:p>
          <a:p>
            <a:r>
              <a:rPr lang="en-US" b="1" dirty="0">
                <a:latin typeface="Times New Roman" panose="02020603050405020304" pitchFamily="18" charset="0"/>
                <a:cs typeface="Times New Roman" panose="02020603050405020304" pitchFamily="18" charset="0"/>
              </a:rPr>
              <a:t>LSTM</a:t>
            </a:r>
            <a:r>
              <a:rPr lang="en-US" dirty="0">
                <a:latin typeface="Times New Roman" panose="02020603050405020304" pitchFamily="18" charset="0"/>
                <a:cs typeface="Times New Roman" panose="02020603050405020304" pitchFamily="18" charset="0"/>
              </a:rPr>
              <a:t> provides "memory," allowing the AI to understand the </a:t>
            </a:r>
            <a:r>
              <a:rPr lang="en-US" i="1" dirty="0">
                <a:latin typeface="Times New Roman" panose="02020603050405020304" pitchFamily="18" charset="0"/>
                <a:cs typeface="Times New Roman" panose="02020603050405020304" pitchFamily="18" charset="0"/>
              </a:rPr>
              <a:t>sequence</a:t>
            </a:r>
            <a:r>
              <a:rPr lang="en-US" dirty="0">
                <a:latin typeface="Times New Roman" panose="02020603050405020304" pitchFamily="18" charset="0"/>
                <a:cs typeface="Times New Roman" panose="02020603050405020304" pitchFamily="18" charset="0"/>
              </a:rPr>
              <a:t> of steps.</a:t>
            </a:r>
          </a:p>
          <a:p>
            <a:r>
              <a:rPr lang="en-US" dirty="0">
                <a:latin typeface="Times New Roman" panose="02020603050405020304" pitchFamily="18" charset="0"/>
                <a:cs typeface="Times New Roman" panose="02020603050405020304" pitchFamily="18" charset="0"/>
              </a:rPr>
              <a:t>Reach </a:t>
            </a:r>
            <a:r>
              <a:rPr lang="en-US" b="1" dirty="0">
                <a:latin typeface="Times New Roman" panose="02020603050405020304" pitchFamily="18" charset="0"/>
                <a:cs typeface="Times New Roman" panose="02020603050405020304" pitchFamily="18" charset="0"/>
              </a:rPr>
              <a:t>&gt;90% accuracy</a:t>
            </a:r>
            <a:r>
              <a:rPr lang="en-US" dirty="0">
                <a:latin typeface="Times New Roman" panose="02020603050405020304" pitchFamily="18" charset="0"/>
                <a:cs typeface="Times New Roman" panose="02020603050405020304" pitchFamily="18" charset="0"/>
              </a:rPr>
              <a:t> in identifying key maneuvers (e.g., Aortic Cross-Clamping</a:t>
            </a:r>
            <a:r>
              <a:rPr lang="en-US" dirty="0" smtClean="0">
                <a:latin typeface="Times New Roman" panose="02020603050405020304" pitchFamily="18" charset="0"/>
                <a:cs typeface="Times New Roman" panose="02020603050405020304" pitchFamily="18" charset="0"/>
              </a:rPr>
              <a:t>)</a:t>
            </a:r>
          </a:p>
          <a:p>
            <a:pPr marL="0" indent="0">
              <a:buNone/>
            </a:pPr>
            <a:endParaRPr lang="en-US" i="1" dirty="0" smtClean="0">
              <a:latin typeface="Times New Roman" panose="02020603050405020304" pitchFamily="18" charset="0"/>
              <a:cs typeface="Times New Roman" panose="02020603050405020304" pitchFamily="18" charset="0"/>
            </a:endParaRPr>
          </a:p>
          <a:p>
            <a:pPr marL="0" indent="0">
              <a:buNone/>
            </a:pPr>
            <a:endParaRPr lang="en-US" i="1" dirty="0">
              <a:latin typeface="Times New Roman" panose="02020603050405020304" pitchFamily="18" charset="0"/>
              <a:cs typeface="Times New Roman" panose="02020603050405020304" pitchFamily="18" charset="0"/>
            </a:endParaRPr>
          </a:p>
        </p:txBody>
      </p:sp>
      <p:sp>
        <p:nvSpPr>
          <p:cNvPr id="4" name="Text Box 3"/>
          <p:cNvSpPr txBox="1"/>
          <p:nvPr/>
        </p:nvSpPr>
        <p:spPr>
          <a:xfrm>
            <a:off x="1485900" y="6489700"/>
            <a:ext cx="9894570" cy="368300"/>
          </a:xfrm>
          <a:prstGeom prst="rect">
            <a:avLst/>
          </a:prstGeom>
          <a:noFill/>
        </p:spPr>
        <p:txBody>
          <a:bodyPr wrap="square" rtlCol="0" anchor="t">
            <a:spAutoFit/>
          </a:bodyPr>
          <a:lstStyle/>
          <a:p>
            <a:pPr marL="0" indent="0">
              <a:buNone/>
            </a:pPr>
            <a:r>
              <a:rPr lang="en-US" i="1" dirty="0" smtClean="0">
                <a:latin typeface="Times New Roman" panose="02020603050405020304" pitchFamily="18" charset="0"/>
                <a:cs typeface="Times New Roman" panose="02020603050405020304" pitchFamily="18" charset="0"/>
                <a:sym typeface="+mn-ea"/>
              </a:rPr>
              <a:t>Source</a:t>
            </a:r>
            <a:r>
              <a:rPr lang="en-US" i="1" dirty="0">
                <a:latin typeface="Times New Roman" panose="02020603050405020304" pitchFamily="18" charset="0"/>
                <a:cs typeface="Times New Roman" panose="02020603050405020304" pitchFamily="18" charset="0"/>
                <a:sym typeface="+mn-ea"/>
              </a:rPr>
              <a:t>: Constable et al. (2024). "Deep Learning for Action Recognition in Cardiac Surgery."</a:t>
            </a:r>
          </a:p>
        </p:txBody>
      </p:sp>
      <p:pic>
        <p:nvPicPr>
          <p:cNvPr id="5" name="Picture 4"/>
          <p:cNvPicPr/>
          <p:nvPr/>
        </p:nvPicPr>
        <p:blipFill>
          <a:blip r:embed="rId2"/>
          <a:stretch>
            <a:fillRect/>
          </a:stretch>
        </p:blipFill>
        <p:spPr>
          <a:xfrm>
            <a:off x="3300730" y="3832225"/>
            <a:ext cx="5590540" cy="232664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38</TotalTime>
  <Words>2185</Words>
  <Application>Microsoft Office PowerPoint</Application>
  <PresentationFormat>Widescreen</PresentationFormat>
  <Paragraphs>181</Paragraphs>
  <Slides>22</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Bookman Old Style</vt:lpstr>
      <vt:lpstr>Calibri</vt:lpstr>
      <vt:lpstr>Rockwell</vt:lpstr>
      <vt:lpstr>Times New Roman</vt:lpstr>
      <vt:lpstr>Damask</vt:lpstr>
      <vt:lpstr>  role of ai in cardiopulmonary bypass: A Systemic Review    </vt:lpstr>
      <vt:lpstr>Introduction:</vt:lpstr>
      <vt:lpstr>The Technological Crossroads (The KFSHRC Paradigm)</vt:lpstr>
      <vt:lpstr>Literature Review: </vt:lpstr>
      <vt:lpstr>Research Gap:</vt:lpstr>
      <vt:lpstr>Rationale and Significance</vt:lpstr>
      <vt:lpstr>Objectives</vt:lpstr>
      <vt:lpstr>Methodology</vt:lpstr>
      <vt:lpstr>Action Recognition:</vt:lpstr>
      <vt:lpstr>Heamodynamic Stability:</vt:lpstr>
      <vt:lpstr>Prediction:</vt:lpstr>
      <vt:lpstr>Trust through ‘explainable ai:</vt:lpstr>
      <vt:lpstr>Results</vt:lpstr>
      <vt:lpstr>Surpassing Human Manual Control:</vt:lpstr>
      <vt:lpstr>Predictive Power (AKI)</vt:lpstr>
      <vt:lpstr>Metabolic Forecasting (Lactate):</vt:lpstr>
      <vt:lpstr>Clinical Trust and Logic Validation:</vt:lpstr>
      <vt:lpstr>   Discussion</vt:lpstr>
      <vt:lpstr>.</vt:lpstr>
      <vt:lpstr>Conclusion</vt:lpstr>
      <vt:lpstr>Limitations and recommendations </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role of ai in cardiopulmonary bypass  </dc:title>
  <dc:creator>RAJA HASSAM</dc:creator>
  <cp:lastModifiedBy>RAJA HASSAM</cp:lastModifiedBy>
  <cp:revision>37</cp:revision>
  <dcterms:created xsi:type="dcterms:W3CDTF">2026-02-04T08:50:00Z</dcterms:created>
  <dcterms:modified xsi:type="dcterms:W3CDTF">2026-04-16T09:25:13Z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763C841FBB94476E8E8A236D99194D9E_13</vt:lpwstr>
  </property>
  <property fmtid="{D5CDD505-2E9C-101B-9397-08002B2CF9AE}" pid="3" name="KSOProductBuildVer">
    <vt:lpwstr>1033-12.2.0.23196</vt:lpwstr>
  </property>
</Properties>
</file>